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58" r:id="rId4"/>
    <p:sldId id="291" r:id="rId5"/>
    <p:sldId id="306" r:id="rId6"/>
    <p:sldId id="300" r:id="rId7"/>
    <p:sldId id="307" r:id="rId8"/>
    <p:sldId id="277" r:id="rId9"/>
    <p:sldId id="278" r:id="rId10"/>
    <p:sldId id="261" r:id="rId11"/>
    <p:sldId id="295" r:id="rId12"/>
    <p:sldId id="298" r:id="rId13"/>
    <p:sldId id="290" r:id="rId14"/>
    <p:sldId id="262" r:id="rId15"/>
    <p:sldId id="265" r:id="rId16"/>
    <p:sldId id="283" r:id="rId17"/>
    <p:sldId id="284" r:id="rId18"/>
    <p:sldId id="285" r:id="rId19"/>
    <p:sldId id="281" r:id="rId20"/>
    <p:sldId id="282" r:id="rId21"/>
    <p:sldId id="286" r:id="rId22"/>
    <p:sldId id="308" r:id="rId23"/>
    <p:sldId id="299" r:id="rId24"/>
    <p:sldId id="303" r:id="rId25"/>
    <p:sldId id="305" r:id="rId26"/>
    <p:sldId id="296" r:id="rId27"/>
    <p:sldId id="297" r:id="rId28"/>
    <p:sldId id="304" r:id="rId29"/>
    <p:sldId id="31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4FB563"/>
    <a:srgbClr val="9EC559"/>
    <a:srgbClr val="215381"/>
    <a:srgbClr val="FFB125"/>
    <a:srgbClr val="FFFFFF"/>
    <a:srgbClr val="FFD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B13A3-04DA-4069-8B4E-17CD8CE0ABD6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B5AF2-219A-4834-8B1A-514F8F6F1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4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87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11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4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04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89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1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1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4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5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01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2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5AF2-219A-4834-8B1A-514F8F6F13B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5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2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0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4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8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3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9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9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0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0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FABA-708A-4DD1-B06F-E0A5F405E18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080E9-2002-4CD9-86CA-DD8796EF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7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ustekchel.ru/potrebitelyam/podklyuchenie-k-teplovym-setyam/" TargetMode="Externa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hyperlink" Target="https://ustekchel.ru/potrebitelyam/podklyuchenie-k-teplovym-setyam/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ustekchel.ru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lk.ustekchel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>
            <a:extLst>
              <a:ext uri="{FF2B5EF4-FFF2-40B4-BE49-F238E27FC236}">
                <a16:creationId xmlns:a16="http://schemas.microsoft.com/office/drawing/2014/main" id="{4DA80D02-0589-42D8-9E3B-C236585EF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1126048"/>
            <a:ext cx="10247970" cy="29123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4FB563"/>
                </a:solidFill>
              </a:rPr>
              <a:t>Определение технической возможности подключения объектов капитального </a:t>
            </a:r>
            <a:r>
              <a:rPr lang="ru-RU" sz="2800" b="1" dirty="0">
                <a:solidFill>
                  <a:srgbClr val="4FB563"/>
                </a:solidFill>
              </a:rPr>
              <a:t>строительства к сетям </a:t>
            </a:r>
            <a:r>
              <a:rPr lang="ru-RU" sz="2800" b="1" dirty="0" smtClean="0">
                <a:solidFill>
                  <a:srgbClr val="4FB563"/>
                </a:solidFill>
              </a:rPr>
              <a:t>инженерно-технического </a:t>
            </a:r>
            <a:r>
              <a:rPr lang="ru-RU" sz="2800" b="1" dirty="0">
                <a:solidFill>
                  <a:srgbClr val="4FB563"/>
                </a:solidFill>
              </a:rPr>
              <a:t>обеспечения. Подготовка документов для получения технических </a:t>
            </a:r>
            <a:r>
              <a:rPr lang="ru-RU" sz="2800" b="1" dirty="0" smtClean="0">
                <a:solidFill>
                  <a:srgbClr val="4FB563"/>
                </a:solidFill>
              </a:rPr>
              <a:t>условий подключения.</a:t>
            </a:r>
            <a:endParaRPr lang="ru-RU" sz="2800" dirty="0">
              <a:solidFill>
                <a:srgbClr val="4FB56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4FB563"/>
                </a:solidFill>
              </a:rPr>
              <a:t>Особенности </a:t>
            </a:r>
            <a:r>
              <a:rPr lang="ru-RU" sz="2800" b="1" dirty="0">
                <a:solidFill>
                  <a:srgbClr val="4FB563"/>
                </a:solidFill>
              </a:rPr>
              <a:t>заключения договоров о технологическом присоединении объектов капитального </a:t>
            </a:r>
            <a:r>
              <a:rPr lang="ru-RU" sz="2800" b="1" dirty="0" smtClean="0">
                <a:solidFill>
                  <a:srgbClr val="4FB563"/>
                </a:solidFill>
              </a:rPr>
              <a:t>строительства.</a:t>
            </a:r>
            <a:endParaRPr lang="en-US" altLang="en-US" sz="2800" dirty="0">
              <a:solidFill>
                <a:srgbClr val="4FB563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5875CF-7E9F-46E5-AFEE-BE6204AC9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5" t="-1338" b="32065"/>
          <a:stretch>
            <a:fillRect/>
          </a:stretch>
        </p:blipFill>
        <p:spPr bwMode="auto">
          <a:xfrm>
            <a:off x="0" y="3708491"/>
            <a:ext cx="3512634" cy="314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64730" y="2442576"/>
            <a:ext cx="3708682" cy="58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Предоставил сведения, документы в полном объеме, имеет техническую возможность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ПРЕДОСТАВЛЕНИЯ ТУП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8" y="2178404"/>
            <a:ext cx="1256681" cy="1481602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9342108" y="2509297"/>
            <a:ext cx="1779281" cy="40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олучил </a:t>
            </a:r>
            <a:r>
              <a:rPr lang="ru-RU" sz="2000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</a:t>
            </a:r>
            <a:endParaRPr lang="ru-RU" sz="2000" b="1" dirty="0">
              <a:solidFill>
                <a:srgbClr val="4FB5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 rot="19664311">
            <a:off x="8592707" y="5120264"/>
            <a:ext cx="2060379" cy="40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дней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677048" y="4192833"/>
            <a:ext cx="3708682" cy="58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Предоставил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сведения, документы и/или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технической возможности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642345" y="3885478"/>
            <a:ext cx="3030543" cy="40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мотивированный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182" y="3324772"/>
            <a:ext cx="1139819" cy="1138137"/>
          </a:xfrm>
          <a:prstGeom prst="rect">
            <a:avLst/>
          </a:prstGeom>
        </p:spPr>
      </p:pic>
      <p:sp>
        <p:nvSpPr>
          <p:cNvPr id="18" name="Блок-схема: знак завершения 17"/>
          <p:cNvSpPr/>
          <p:nvPr/>
        </p:nvSpPr>
        <p:spPr>
          <a:xfrm>
            <a:off x="4956636" y="4776701"/>
            <a:ext cx="4100909" cy="494963"/>
          </a:xfrm>
          <a:prstGeom prst="flowChartTerminator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Мы не получили от Вас </a:t>
            </a:r>
            <a:r>
              <a:rPr lang="ru-RU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недостающие</a:t>
            </a:r>
            <a:r>
              <a:rPr lang="ru-RU" b="1" dirty="0" smtClean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документы!</a:t>
            </a: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Нет технической возможности </a:t>
            </a:r>
            <a:r>
              <a:rPr lang="ru-RU" b="1" dirty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ас подключить</a:t>
            </a:r>
            <a:r>
              <a:rPr lang="ru-RU" dirty="0" smtClean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rgbClr val="21538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Умножение 18"/>
          <p:cNvSpPr/>
          <p:nvPr/>
        </p:nvSpPr>
        <p:spPr>
          <a:xfrm rot="10800000">
            <a:off x="6712704" y="3324772"/>
            <a:ext cx="734586" cy="5226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Скругленная соединительная линия 20"/>
          <p:cNvCxnSpPr>
            <a:stCxn id="12" idx="0"/>
          </p:cNvCxnSpPr>
          <p:nvPr/>
        </p:nvCxnSpPr>
        <p:spPr>
          <a:xfrm rot="5400000" flipH="1" flipV="1">
            <a:off x="4764113" y="2668879"/>
            <a:ext cx="291231" cy="2756678"/>
          </a:xfrm>
          <a:prstGeom prst="curvedConnector2">
            <a:avLst/>
          </a:prstGeom>
          <a:ln w="19050">
            <a:solidFill>
              <a:srgbClr val="4FB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flipV="1">
            <a:off x="8155207" y="4525606"/>
            <a:ext cx="2382882" cy="958258"/>
          </a:xfrm>
          <a:prstGeom prst="curvedConnector3">
            <a:avLst>
              <a:gd name="adj1" fmla="val 50000"/>
            </a:avLst>
          </a:prstGeom>
          <a:ln w="19050">
            <a:solidFill>
              <a:srgbClr val="4FB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stCxn id="5" idx="3"/>
            <a:endCxn id="9" idx="1"/>
          </p:cNvCxnSpPr>
          <p:nvPr/>
        </p:nvCxnSpPr>
        <p:spPr>
          <a:xfrm flipV="1">
            <a:off x="5473412" y="2714251"/>
            <a:ext cx="3868696" cy="18692"/>
          </a:xfrm>
          <a:prstGeom prst="curvedConnector3">
            <a:avLst/>
          </a:prstGeom>
          <a:ln w="19050">
            <a:solidFill>
              <a:srgbClr val="4FB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бъект 2"/>
          <p:cNvSpPr txBox="1">
            <a:spLocks/>
          </p:cNvSpPr>
          <p:nvPr/>
        </p:nvSpPr>
        <p:spPr>
          <a:xfrm>
            <a:off x="6560034" y="2284102"/>
            <a:ext cx="2032093" cy="40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дней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8" y="4002262"/>
            <a:ext cx="1256681" cy="14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68355" y="1855940"/>
            <a:ext cx="10655290" cy="3719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необходимости изменения нагрузки в выданных ранее ТУП или в случае необходимости увеличения нагрузки в ранее заключенном договоре теплоснабжения подается </a:t>
            </a:r>
            <a:r>
              <a:rPr lang="ru-RU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заявка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новую нагрузку, но с указанием существующей нагрузки. Любой размер увеличения нагрузки влияет на систему теплоснабжения и требует отдельного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технической возможности заявитель получает </a:t>
            </a:r>
            <a:r>
              <a:rPr lang="ru-RU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ТУП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отсутствии – заключается </a:t>
            </a:r>
            <a:r>
              <a:rPr lang="ru-RU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подключения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НАГРУЗОК ПРИ РЕКОНСТРУКЦИИ И СТРОИТЕЛЬСТВЕ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НАГРУЗОК ПРИ РЕКОНСТРУКЦИИ И СТРОИТЕЛЬСТВЕ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903" y="1222180"/>
            <a:ext cx="143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ТУП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0189" y="2002401"/>
            <a:ext cx="1457739" cy="854627"/>
          </a:xfrm>
          <a:prstGeom prst="rect">
            <a:avLst/>
          </a:prstGeom>
          <a:solidFill>
            <a:srgbClr val="9EC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ТУП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8874" y="1946356"/>
            <a:ext cx="1544230" cy="8546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варианта подключения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18152" y="3880645"/>
            <a:ext cx="1457739" cy="980660"/>
          </a:xfrm>
          <a:prstGeom prst="ellipse">
            <a:avLst/>
          </a:prstGeom>
          <a:solidFill>
            <a:srgbClr val="9EC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+ ТУП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97513" y="5808179"/>
            <a:ext cx="2266122" cy="608496"/>
          </a:xfrm>
          <a:prstGeom prst="round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заявка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5576099" y="1591512"/>
            <a:ext cx="1824890" cy="27185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 flipH="1">
            <a:off x="3499059" y="1591512"/>
            <a:ext cx="2077040" cy="30739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</p:cNvCxnSpPr>
          <p:nvPr/>
        </p:nvCxnSpPr>
        <p:spPr>
          <a:xfrm>
            <a:off x="7400989" y="2800984"/>
            <a:ext cx="1135714" cy="57295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</p:cNvCxnSpPr>
          <p:nvPr/>
        </p:nvCxnSpPr>
        <p:spPr>
          <a:xfrm flipH="1">
            <a:off x="6291295" y="2800984"/>
            <a:ext cx="1109694" cy="57634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06887" y="3415989"/>
            <a:ext cx="195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плата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1352" y="3373942"/>
            <a:ext cx="177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СТС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>
            <a:stCxn id="30" idx="2"/>
            <a:endCxn id="6" idx="2"/>
          </p:cNvCxnSpPr>
          <p:nvPr/>
        </p:nvCxnSpPr>
        <p:spPr>
          <a:xfrm>
            <a:off x="6386545" y="4062320"/>
            <a:ext cx="331607" cy="30865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1" idx="2"/>
            <a:endCxn id="6" idx="6"/>
          </p:cNvCxnSpPr>
          <p:nvPr/>
        </p:nvCxnSpPr>
        <p:spPr>
          <a:xfrm flipH="1">
            <a:off x="8175891" y="4020273"/>
            <a:ext cx="405101" cy="35070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" idx="2"/>
            <a:endCxn id="9" idx="0"/>
          </p:cNvCxnSpPr>
          <p:nvPr/>
        </p:nvCxnSpPr>
        <p:spPr>
          <a:xfrm>
            <a:off x="3499059" y="2857028"/>
            <a:ext cx="1331515" cy="29511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6" idx="4"/>
            <a:endCxn id="9" idx="0"/>
          </p:cNvCxnSpPr>
          <p:nvPr/>
        </p:nvCxnSpPr>
        <p:spPr>
          <a:xfrm flipH="1">
            <a:off x="4830574" y="4861305"/>
            <a:ext cx="2616448" cy="94687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26368" y="3937975"/>
            <a:ext cx="1344611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изменения в ТУП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4238" y="4805261"/>
            <a:ext cx="1344611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изменения в договор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Соединительная линия уступом 62"/>
          <p:cNvCxnSpPr/>
          <p:nvPr/>
        </p:nvCxnSpPr>
        <p:spPr>
          <a:xfrm rot="10800000" flipH="1">
            <a:off x="3670585" y="1386363"/>
            <a:ext cx="1163390" cy="4705581"/>
          </a:xfrm>
          <a:prstGeom prst="bentConnector3">
            <a:avLst>
              <a:gd name="adj1" fmla="val -118751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>
            <a:stCxn id="9" idx="3"/>
            <a:endCxn id="8" idx="3"/>
          </p:cNvCxnSpPr>
          <p:nvPr/>
        </p:nvCxnSpPr>
        <p:spPr>
          <a:xfrm flipV="1">
            <a:off x="5963635" y="2373670"/>
            <a:ext cx="2209469" cy="3738757"/>
          </a:xfrm>
          <a:prstGeom prst="bentConnector3">
            <a:avLst>
              <a:gd name="adj1" fmla="val 15593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036013" y="146572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93210" y="140684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834" y="6288831"/>
            <a:ext cx="336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*ТВ – техническая возможность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ВОЗМОЖНОСТИ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2355" y="1169275"/>
            <a:ext cx="1144729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Параметры, учитываемые при определении тех. возможности подключения: </a:t>
            </a:r>
          </a:p>
          <a:p>
            <a:pPr algn="just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Перепад давлений на тепловом узле потребителя с наличием элеватора в схеме присоединения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отопления составляет не менее 15,0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м.вд.ст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9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Давление в обратном трубопроводе на тепловом узле потребителя с зависимой схемой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присоединения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отопления при наличии чугунных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радиаторов (не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0,6 МПа (6,0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кгс/см²)); </a:t>
            </a:r>
          </a:p>
          <a:p>
            <a:pPr algn="just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Давление в обратном трубопроводе на тепловом узле потребителя с зависимой схемой присоединения системы отопления при отсутствии чугунных радиаторов (не более 1,0 МПа (10,0 кгс/см²));</a:t>
            </a:r>
          </a:p>
          <a:p>
            <a:pPr algn="just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Давление во внутридомовой системе отопления выше статического не менее чем на 0,05 МПа (0,5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кгс/см²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требуемое для постоянного заполнения системы отопления теплоносителем;</a:t>
            </a:r>
          </a:p>
          <a:p>
            <a:pPr algn="just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Перепад давлений на тепловом узле потребителя с независимой схемой присоединения системы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отопления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превышать напор, необходимый для преодоления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гидравлического сопротивления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теплового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пункта, (не менее 10,0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м.вд.ст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Перепад давлений на тепловом узле потребителя при присоединении системы отопления по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зависимой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схеме с насосным смешиванием должен превышать напор, необходимый для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ского сопротивления внутренней системы теплопотребления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4" y="1499559"/>
            <a:ext cx="371379" cy="3643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4" y="2090053"/>
            <a:ext cx="371379" cy="3643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3" y="2664699"/>
            <a:ext cx="371379" cy="3643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2" y="3255193"/>
            <a:ext cx="371379" cy="3643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2" y="3829839"/>
            <a:ext cx="371379" cy="3643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2" y="4709807"/>
            <a:ext cx="371379" cy="3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976" y="3675410"/>
            <a:ext cx="1332663" cy="13306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737810" y="2580216"/>
            <a:ext cx="3814853" cy="58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ТУП </a:t>
            </a:r>
            <a:r>
              <a:rPr lang="ru-RU" sz="2400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КРТ – </a:t>
            </a:r>
            <a:r>
              <a:rPr lang="ru-RU" sz="2400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ДЕЙСТВИЯ ТУП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870708" y="5110607"/>
            <a:ext cx="3574094" cy="819917"/>
          </a:xfrm>
          <a:prstGeom prst="flowChartTerminator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Мы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 получили </a:t>
            </a:r>
            <a:r>
              <a:rPr lang="ru-RU" b="1" dirty="0" smtClean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 Вас заявку на заключение договора. Вчера был </a:t>
            </a:r>
            <a:r>
              <a:rPr lang="ru-RU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крайний</a:t>
            </a:r>
            <a:r>
              <a:rPr lang="ru-RU" b="1" dirty="0" smtClean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срок!</a:t>
            </a:r>
            <a:endParaRPr lang="ru-RU" b="1" dirty="0">
              <a:solidFill>
                <a:srgbClr val="21538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Умножение 18"/>
          <p:cNvSpPr/>
          <p:nvPr/>
        </p:nvSpPr>
        <p:spPr>
          <a:xfrm rot="10800000">
            <a:off x="2230480" y="3652190"/>
            <a:ext cx="950968" cy="64040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8067103" y="4750624"/>
            <a:ext cx="2789015" cy="58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ТУП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прекращается!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976" y="1453020"/>
            <a:ext cx="1332663" cy="1330696"/>
          </a:xfrm>
          <a:prstGeom prst="rect">
            <a:avLst/>
          </a:prstGeom>
        </p:spPr>
      </p:pic>
      <p:sp>
        <p:nvSpPr>
          <p:cNvPr id="29" name="Блок-схема: знак завершения 28"/>
          <p:cNvSpPr/>
          <p:nvPr/>
        </p:nvSpPr>
        <p:spPr>
          <a:xfrm>
            <a:off x="967127" y="2804198"/>
            <a:ext cx="3477675" cy="672542"/>
          </a:xfrm>
          <a:prstGeom prst="flowChartTerminator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Мы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получили</a:t>
            </a:r>
            <a:r>
              <a:rPr lang="ru-RU" b="1" dirty="0" smtClean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от Вас заявку на заключение договора</a:t>
            </a:r>
            <a:r>
              <a:rPr lang="ru-RU" b="1" dirty="0">
                <a:solidFill>
                  <a:srgbClr val="21538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33" name="Скругленная соединительная линия 32"/>
          <p:cNvCxnSpPr>
            <a:endCxn id="5" idx="1"/>
          </p:cNvCxnSpPr>
          <p:nvPr/>
        </p:nvCxnSpPr>
        <p:spPr>
          <a:xfrm flipV="1">
            <a:off x="4493010" y="2870583"/>
            <a:ext cx="3244800" cy="10404"/>
          </a:xfrm>
          <a:prstGeom prst="curvedConnector3">
            <a:avLst>
              <a:gd name="adj1" fmla="val 50000"/>
            </a:avLst>
          </a:prstGeom>
          <a:ln w="19050">
            <a:solidFill>
              <a:srgbClr val="4FB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бъект 2"/>
          <p:cNvSpPr txBox="1">
            <a:spLocks/>
          </p:cNvSpPr>
          <p:nvPr/>
        </p:nvSpPr>
        <p:spPr>
          <a:xfrm>
            <a:off x="3832982" y="3675410"/>
            <a:ext cx="5232556" cy="780748"/>
          </a:xfrm>
          <a:prstGeom prst="rect">
            <a:avLst/>
          </a:prstGeom>
          <a:ln w="38100" cmpd="dbl">
            <a:solidFill>
              <a:srgbClr val="4FB56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аявку необходимо в течение </a:t>
            </a:r>
            <a:r>
              <a:rPr lang="ru-RU" sz="2000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КРТ – </a:t>
            </a:r>
            <a:r>
              <a:rPr lang="ru-RU" sz="2000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 даты выдачи ТУП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Скругленная соединительная линия 55"/>
          <p:cNvCxnSpPr/>
          <p:nvPr/>
        </p:nvCxnSpPr>
        <p:spPr>
          <a:xfrm flipV="1">
            <a:off x="4493010" y="5040991"/>
            <a:ext cx="3244800" cy="10403"/>
          </a:xfrm>
          <a:prstGeom prst="curvedConnector3">
            <a:avLst>
              <a:gd name="adj1" fmla="val 50000"/>
            </a:avLst>
          </a:prstGeom>
          <a:ln w="19050">
            <a:solidFill>
              <a:srgbClr val="4FB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5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СВЕДЕНИЯ, ПРИЛАГАЕМЫЕ К ЗАЯВКЕ НА ЗАКЛЮЧЕНИЕ ДОГОВОРА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бъект 2"/>
          <p:cNvSpPr txBox="1">
            <a:spLocks/>
          </p:cNvSpPr>
          <p:nvPr/>
        </p:nvSpPr>
        <p:spPr>
          <a:xfrm>
            <a:off x="1127095" y="1371862"/>
            <a:ext cx="10616600" cy="468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заявителя (для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юр.лиц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 соответствии с данными ЕГРЮЛ, для ИП – в соответствии с данными ЕГРИП,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физ.лиц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паспортные данные, почтовый адрес, телефон, адрес электронной почты);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095" y="2259086"/>
            <a:ext cx="9243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(вид) и местонахождение подключаемого объекта;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7095" y="2659196"/>
            <a:ext cx="105457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подключаемого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Расчетные максимальные часовые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среднечасовые расходы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энергии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расходы теплоносителей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нужды, отопление, вентиляцию, кондиционирование воздуха и горячее водоснабжение на каждый подключаемый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(в соответствии с теплотехническим расчетом);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(горячая вода)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теплоносителей (давление и температура, которые обычно принимаются 127/69℃ и 6,0/4,0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кгс/см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уточняются на этапе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договора);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Параметры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возвращаемого теплоносителя (в случае подключения тепловой нагрузки в паре);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Режимы теплопотребления (непрерывный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одно-,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двухсменный) для подключаемого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Расположение узла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тепловой энергии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теплоносителя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(в соответствии с проектом в случае наличия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79" y="1382239"/>
            <a:ext cx="656316" cy="58457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79" y="2074605"/>
            <a:ext cx="656316" cy="584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79" y="2659180"/>
            <a:ext cx="656316" cy="5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СВЕДЕНИЯ, ПРИЛАГАЕМЫЕ К ЗАЯВКЕ НА ЗАКЛЮЧЕНИЕ ДОГОВОРА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7095" y="1225689"/>
            <a:ext cx="1054579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надежности теплоснабжения подключаемого объекта (допустимые перерывы в подаче теплоносителей по продолжительности, периодам года 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определяется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4.2 СП 124.13330.2012 «Тепловые сети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собственных источников тепловой энергии (с указанием их мощностей и режимов работы);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пользования заявителем подключаемым объектом (при подключении существующего подключаемого объекта);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пользования заявителем земельным участком, на котором расположен существующий подключаемый объект или предполагается создание подключаемого объекта (при наличии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Номер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дата выдачи информации о возможности подключения или технических условий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подключения,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выдавались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(в случае отсутствия указать, что нет);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Планируемые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подключения;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виде разрешенного использования земельного участка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предельных параметрах разрешенного строительства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(реконструкции, модернизации) подключаемого объекта (площадь,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объем, этажность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(содержащаяся в градостроительном плане).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79" y="1225689"/>
            <a:ext cx="656316" cy="5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ДОКУМЕНТЫ, ПРИЛАГАЕМЫЕ К ЗАЯВКЕ НА ЗАКЛЮЧЕНИЕ ДОГОВОРА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7095" y="1382239"/>
            <a:ext cx="10545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79" y="1382239"/>
            <a:ext cx="656316" cy="5845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7095" y="1382239"/>
            <a:ext cx="10545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правоустанавливающих документов, подтверждающих право собственности или иное законное право заявителя на подключаемый объект или земельный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 аренды, договор купли-продажи, и т.п.) и/или выписки из Единого государственного реестра недвижимости с датой выдачи не ранее 30 дней, заверенные заявителем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098" y="2705678"/>
            <a:ext cx="10545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 расположения подключаемого объекта с привязкой к территории населенного пункта или элементам территориального деления в схеме теплоснабжения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095" y="3413564"/>
            <a:ext cx="10545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Топографическая карта земельного участка в масштабе 1:500 (для квартальной застройки 1:2000) с указанием всех наземных и подземных коммуникаций и сооружений (не прилагается в случае, если заявителем является физическое лицо, осуществляющее создание (реконструкцию) объекта ИЖС);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7095" y="4716805"/>
            <a:ext cx="10748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подтверждающих полномочия лица, действующего от имени заявителя (в случае если заявка подается представителем заявителя), заверенные заявителем;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79" y="2700288"/>
            <a:ext cx="656316" cy="584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79" y="3418954"/>
            <a:ext cx="656316" cy="584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01" y="4737003"/>
            <a:ext cx="656316" cy="5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ДОКУМЕНТЫ, ПРИЛАГАЕМЫЕ К ЗАЯВКЕ НА ЗАКЛЮЧЕНИЕ ДОГОВОРА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7095" y="1382239"/>
            <a:ext cx="10545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79" y="1382239"/>
            <a:ext cx="656316" cy="584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7094" y="1382239"/>
            <a:ext cx="105457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юр.лиц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копии учредительных документов, действующие банковские реквизиты, заверенные заявителем, для ИП – копии основного государственного регистрационного номера индивидуального предпринимателя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 заявителем, действующие банковские реквизиты,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физ.лиц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копии паспорта или иного удостоверяющего личность документа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 заявителем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7093" y="3013455"/>
            <a:ext cx="10545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утвержденная комплексная схема инженерного обеспечения территории, утвержденный проект планировки территории и/или разрешение на строительство.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76" y="3013455"/>
            <a:ext cx="656316" cy="584575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127091" y="4514727"/>
            <a:ext cx="7936986" cy="43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формой заявки можно ознакомиться на 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сайте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774772"/>
              </p:ext>
            </p:extLst>
          </p:nvPr>
        </p:nvGraphicFramePr>
        <p:xfrm>
          <a:off x="1127091" y="5158929"/>
          <a:ext cx="2084460" cy="85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Объект упаковщика для оболочки" showAsIcon="1" r:id="rId7" imgW="1257212" imgH="514350" progId="Package">
                  <p:embed/>
                </p:oleObj>
              </mc:Choice>
              <mc:Fallback>
                <p:oleObj name="Объект упаковщика для оболочки" showAsIcon="1" r:id="rId7" imgW="1257212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7091" y="5158929"/>
                        <a:ext cx="2084460" cy="852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3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ПОРЯДОК ЗАКЛЮЧЕНИЯ ДОГОВОРА О ПОДКЛЮЧЕНИИ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5"/>
          <p:cNvSpPr txBox="1">
            <a:spLocks noChangeArrowheads="1"/>
          </p:cNvSpPr>
          <p:nvPr/>
        </p:nvSpPr>
        <p:spPr bwMode="auto">
          <a:xfrm>
            <a:off x="728623" y="1076509"/>
            <a:ext cx="9058830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проекта договора </a:t>
            </a:r>
          </a:p>
          <a:p>
            <a:r>
              <a:rPr lang="ru-RU" altLang="ru-RU" sz="2400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объекта в схеме теплоснабжения и отсутствии технической возможности</a:t>
            </a:r>
            <a:endParaRPr lang="fi-FI" altLang="ru-RU" sz="2400" dirty="0">
              <a:solidFill>
                <a:srgbClr val="4FB5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54389" y="3473429"/>
            <a:ext cx="1334638" cy="1256109"/>
          </a:xfrm>
          <a:prstGeom prst="ellipse">
            <a:avLst/>
          </a:prstGeom>
          <a:solidFill>
            <a:srgbClr val="4FB563"/>
          </a:solidFill>
          <a:ln w="952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ТП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1838079" y="3505862"/>
            <a:ext cx="1334638" cy="1228312"/>
          </a:xfrm>
          <a:prstGeom prst="ellipse">
            <a:avLst/>
          </a:prstGeom>
          <a:solidFill>
            <a:srgbClr val="4FB563"/>
          </a:solidFill>
          <a:ln w="952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подключения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3394428" y="2884378"/>
            <a:ext cx="2574938" cy="1175960"/>
            <a:chOff x="1827123" y="32075"/>
            <a:chExt cx="2028286" cy="812794"/>
          </a:xfrm>
        </p:grpSpPr>
        <p:sp>
          <p:nvSpPr>
            <p:cNvPr id="48" name="Шеврон 47"/>
            <p:cNvSpPr/>
            <p:nvPr/>
          </p:nvSpPr>
          <p:spPr>
            <a:xfrm>
              <a:off x="1827123" y="33555"/>
              <a:ext cx="2028286" cy="811314"/>
            </a:xfrm>
            <a:prstGeom prst="chevron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Шеврон 4"/>
            <p:cNvSpPr txBox="1"/>
            <p:nvPr/>
          </p:nvSpPr>
          <p:spPr>
            <a:xfrm>
              <a:off x="2240043" y="32075"/>
              <a:ext cx="1212130" cy="811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документов </a:t>
              </a:r>
              <a:r>
                <a:rPr lang="ru-RU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установление инд. платы</a:t>
              </a:r>
              <a:endPara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557981" y="2894378"/>
            <a:ext cx="2574938" cy="1173818"/>
            <a:chOff x="3654246" y="33555"/>
            <a:chExt cx="2028286" cy="811314"/>
          </a:xfrm>
        </p:grpSpPr>
        <p:sp>
          <p:nvSpPr>
            <p:cNvPr id="51" name="Шеврон 50"/>
            <p:cNvSpPr/>
            <p:nvPr/>
          </p:nvSpPr>
          <p:spPr>
            <a:xfrm>
              <a:off x="3654246" y="33555"/>
              <a:ext cx="2028286" cy="811314"/>
            </a:xfrm>
            <a:prstGeom prst="chevron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Шеврон 6"/>
            <p:cNvSpPr txBox="1"/>
            <p:nvPr/>
          </p:nvSpPr>
          <p:spPr>
            <a:xfrm>
              <a:off x="4153214" y="33555"/>
              <a:ext cx="1216972" cy="811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Направление в </a:t>
              </a:r>
              <a:r>
                <a:rPr lang="ru-RU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МТРиЭ</a:t>
              </a:r>
              <a:endPara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702915" y="2894378"/>
            <a:ext cx="2574938" cy="1173818"/>
            <a:chOff x="3654246" y="33555"/>
            <a:chExt cx="2028286" cy="811314"/>
          </a:xfrm>
        </p:grpSpPr>
        <p:sp>
          <p:nvSpPr>
            <p:cNvPr id="54" name="Шеврон 53"/>
            <p:cNvSpPr/>
            <p:nvPr/>
          </p:nvSpPr>
          <p:spPr>
            <a:xfrm>
              <a:off x="3654246" y="33555"/>
              <a:ext cx="2028286" cy="811314"/>
            </a:xfrm>
            <a:prstGeom prst="chevron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Шеврон 6"/>
            <p:cNvSpPr txBox="1"/>
            <p:nvPr/>
          </p:nvSpPr>
          <p:spPr>
            <a:xfrm>
              <a:off x="4059903" y="33555"/>
              <a:ext cx="1216972" cy="811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Установление инд. платы </a:t>
              </a:r>
              <a:r>
                <a:rPr lang="ru-RU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МТРиЭ</a:t>
              </a:r>
              <a:endPara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557981" y="4326021"/>
            <a:ext cx="2605670" cy="1187827"/>
            <a:chOff x="1848929" y="28713"/>
            <a:chExt cx="2052494" cy="820997"/>
          </a:xfrm>
        </p:grpSpPr>
        <p:sp>
          <p:nvSpPr>
            <p:cNvPr id="57" name="Шеврон 56"/>
            <p:cNvSpPr/>
            <p:nvPr/>
          </p:nvSpPr>
          <p:spPr>
            <a:xfrm>
              <a:off x="1848929" y="28713"/>
              <a:ext cx="2052494" cy="82099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Шеврон 6"/>
            <p:cNvSpPr txBox="1"/>
            <p:nvPr/>
          </p:nvSpPr>
          <p:spPr>
            <a:xfrm>
              <a:off x="2259428" y="28713"/>
              <a:ext cx="1231497" cy="820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Внесение изменений в ИП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702915" y="4326021"/>
            <a:ext cx="2605670" cy="1187827"/>
            <a:chOff x="3697858" y="28713"/>
            <a:chExt cx="2052494" cy="820997"/>
          </a:xfrm>
        </p:grpSpPr>
        <p:sp>
          <p:nvSpPr>
            <p:cNvPr id="60" name="Шеврон 59"/>
            <p:cNvSpPr/>
            <p:nvPr/>
          </p:nvSpPr>
          <p:spPr>
            <a:xfrm>
              <a:off x="3697858" y="28713"/>
              <a:ext cx="2052494" cy="82099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Шеврон 8"/>
            <p:cNvSpPr txBox="1"/>
            <p:nvPr/>
          </p:nvSpPr>
          <p:spPr>
            <a:xfrm>
              <a:off x="4108357" y="28713"/>
              <a:ext cx="1231497" cy="820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Пересмотр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платы на подключение</a:t>
              </a:r>
              <a:r>
                <a:rPr lang="ru-RU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МТРиЭ</a:t>
              </a:r>
              <a:endPara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394428" y="4310305"/>
            <a:ext cx="2605670" cy="1187827"/>
            <a:chOff x="1684" y="28713"/>
            <a:chExt cx="2052494" cy="820997"/>
          </a:xfrm>
        </p:grpSpPr>
        <p:sp>
          <p:nvSpPr>
            <p:cNvPr id="65" name="Шеврон 64"/>
            <p:cNvSpPr/>
            <p:nvPr/>
          </p:nvSpPr>
          <p:spPr>
            <a:xfrm>
              <a:off x="1684" y="28713"/>
              <a:ext cx="2052494" cy="82099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Шеврон 4"/>
            <p:cNvSpPr txBox="1"/>
            <p:nvPr/>
          </p:nvSpPr>
          <p:spPr>
            <a:xfrm>
              <a:off x="412183" y="28713"/>
              <a:ext cx="1231497" cy="820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Внесение изменений в СТС</a:t>
              </a:r>
            </a:p>
          </p:txBody>
        </p:sp>
      </p:grpSp>
      <p:sp>
        <p:nvSpPr>
          <p:cNvPr id="73" name="Овал 72"/>
          <p:cNvSpPr/>
          <p:nvPr/>
        </p:nvSpPr>
        <p:spPr bwMode="auto">
          <a:xfrm>
            <a:off x="10338250" y="3487327"/>
            <a:ext cx="1334638" cy="1228312"/>
          </a:xfrm>
          <a:prstGeom prst="ellipse">
            <a:avLst/>
          </a:prstGeom>
          <a:solidFill>
            <a:srgbClr val="4FB563"/>
          </a:solidFill>
          <a:ln w="952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ТП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6944" y="5498132"/>
            <a:ext cx="4867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через внесение изменений в СТС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590376" y="2515046"/>
            <a:ext cx="447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через индивидуальную плату</a:t>
            </a:r>
          </a:p>
        </p:txBody>
      </p:sp>
    </p:spTree>
    <p:extLst>
      <p:ext uri="{BB962C8B-B14F-4D97-AF65-F5344CB8AC3E}">
        <p14:creationId xmlns:p14="http://schemas.microsoft.com/office/powerpoint/2010/main" val="27409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94" y="1368009"/>
            <a:ext cx="3445800" cy="4601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	ЧТО ТАКОЕ ТУП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962" y="2462800"/>
            <a:ext cx="712563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ехнические условия подключения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архитектурно-строительного проектирования объекта капитального строительства, содержащий технические требования для подключения объекта капитального строительства (в том числе требования к узлу учета тепловой энергии) и являющийся обязательным приложением к договору на подключение (технологическое присоединение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Выдача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условий подключения осуществляется </a:t>
            </a:r>
            <a:r>
              <a:rPr lang="ru-RU" sz="2400" b="1" dirty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взимания платы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07075"/>
              </p:ext>
            </p:extLst>
          </p:nvPr>
        </p:nvGraphicFramePr>
        <p:xfrm>
          <a:off x="9636125" y="4665663"/>
          <a:ext cx="235267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Объект упаковщика для оболочки" showAsIcon="1" r:id="rId4" imgW="1066918" imgH="514350" progId="Package">
                  <p:embed/>
                </p:oleObj>
              </mc:Choice>
              <mc:Fallback>
                <p:oleObj name="Объект упаковщика для оболочки" showAsIcon="1" r:id="rId4" imgW="1066918" imgH="514350" progId="Package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36125" y="4665663"/>
                        <a:ext cx="2352675" cy="11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962" y="1101910"/>
            <a:ext cx="10981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Правилам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подключения (технологического присоединения) к системам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теплоснабжения, утвержденным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30.11.2021 N 2115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ПОРЯДОК ЗАКЛЮЧЕНИЯ ДОГОВОРА О ПОДКЛЮЧЕНИИ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1298337" y="2341452"/>
            <a:ext cx="2137596" cy="607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возможности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97" y="2041934"/>
            <a:ext cx="1684450" cy="1193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245" y="2226236"/>
            <a:ext cx="860058" cy="1013992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3720682" y="4336942"/>
            <a:ext cx="2015077" cy="0"/>
          </a:xfrm>
          <a:prstGeom prst="straightConnector1">
            <a:avLst/>
          </a:prstGeom>
          <a:ln w="19050">
            <a:solidFill>
              <a:srgbClr val="4FB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057848" y="2316921"/>
            <a:ext cx="1954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дней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57847" y="2705786"/>
            <a:ext cx="1954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экземпляра договора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64" y="3476795"/>
            <a:ext cx="1684450" cy="119365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245" y="3606143"/>
            <a:ext cx="860058" cy="10139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0" y="3835789"/>
            <a:ext cx="496568" cy="455162"/>
          </a:xfrm>
          <a:prstGeom prst="rect">
            <a:avLst/>
          </a:prstGeom>
        </p:spPr>
      </p:pic>
      <p:sp>
        <p:nvSpPr>
          <p:cNvPr id="37" name="Объект 2"/>
          <p:cNvSpPr txBox="1">
            <a:spLocks/>
          </p:cNvSpPr>
          <p:nvPr/>
        </p:nvSpPr>
        <p:spPr>
          <a:xfrm>
            <a:off x="1316437" y="3771072"/>
            <a:ext cx="2343249" cy="607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индивидуальная плата за подключение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03980" y="3783483"/>
            <a:ext cx="2048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установление индивидуальной платы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за подключение</a:t>
            </a:r>
            <a:endParaRPr lang="ru-RU" sz="1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084486" y="3558611"/>
            <a:ext cx="1954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дней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84485" y="3947476"/>
            <a:ext cx="1954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экземпляра договора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8064177" y="2744852"/>
            <a:ext cx="1954865" cy="0"/>
          </a:xfrm>
          <a:prstGeom prst="straightConnector1">
            <a:avLst/>
          </a:prstGeom>
          <a:ln w="19050">
            <a:solidFill>
              <a:srgbClr val="4FB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090815" y="3986542"/>
            <a:ext cx="1954865" cy="0"/>
          </a:xfrm>
          <a:prstGeom prst="straightConnector1">
            <a:avLst/>
          </a:prstGeom>
          <a:ln w="19050">
            <a:solidFill>
              <a:srgbClr val="4FB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687714" y="2743049"/>
            <a:ext cx="2015077" cy="0"/>
          </a:xfrm>
          <a:prstGeom prst="straightConnector1">
            <a:avLst/>
          </a:prstGeom>
          <a:ln w="19050">
            <a:solidFill>
              <a:srgbClr val="4FB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720682" y="2405034"/>
            <a:ext cx="2048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олучение документов</a:t>
            </a:r>
            <a:endParaRPr lang="ru-RU" sz="1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07860" y="2568261"/>
            <a:ext cx="496568" cy="455162"/>
            <a:chOff x="325930" y="2017683"/>
            <a:chExt cx="496568" cy="45516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25930" y="2017683"/>
              <a:ext cx="496568" cy="455162"/>
              <a:chOff x="299662" y="1953908"/>
              <a:chExt cx="496568" cy="455162"/>
            </a:xfrm>
          </p:grpSpPr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4FADBC67-950A-4656-AB55-777CBE68D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662" y="1953908"/>
                <a:ext cx="496568" cy="455162"/>
              </a:xfrm>
              <a:prstGeom prst="rect">
                <a:avLst/>
              </a:prstGeom>
            </p:spPr>
          </p:pic>
          <p:sp>
            <p:nvSpPr>
              <p:cNvPr id="2" name="Овал 1"/>
              <p:cNvSpPr/>
              <p:nvPr/>
            </p:nvSpPr>
            <p:spPr>
              <a:xfrm>
                <a:off x="495837" y="2017683"/>
                <a:ext cx="132234" cy="332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426746" y="2111158"/>
              <a:ext cx="294937" cy="269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8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ФОРМА ЗАКЛЮЧЕНИЯ ДОГОВОРА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7095" y="1382239"/>
            <a:ext cx="10545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374" y="1570053"/>
            <a:ext cx="10917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подключении заключается в простой письменной форме в 2 экземплярах – по одному экземпляру для каждой из сторон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374" y="2722819"/>
            <a:ext cx="10917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подключении заключается по типовой форме договора о подключении (технологическом присоединении) к системе теплоснабжения,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размещенной на сайте АО «УСТЭК-Челябинск»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374" y="4244917"/>
            <a:ext cx="10917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формой договора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на </a:t>
            </a:r>
            <a:r>
              <a:rPr lang="ru-RU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сайте</a:t>
            </a:r>
            <a:r>
              <a:rPr lang="ru-RU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28917"/>
              </p:ext>
            </p:extLst>
          </p:nvPr>
        </p:nvGraphicFramePr>
        <p:xfrm>
          <a:off x="978794" y="5158929"/>
          <a:ext cx="2381054" cy="85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Объект упаковщика для оболочки" showAsIcon="1" r:id="rId6" imgW="1438326" imgH="514350" progId="Package">
                  <p:embed/>
                </p:oleObj>
              </mc:Choice>
              <mc:Fallback>
                <p:oleObj name="Объект упаковщика для оболочки" showAsIcon="1" r:id="rId6" imgW="1438326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8794" y="5158929"/>
                        <a:ext cx="2381054" cy="852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6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ПЛАТА ЗА ПОДКЛЮЧЕНИЕ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СИСТЕМЕ ТЕПЛОСНАБЖЕНИЯ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479" y="1986392"/>
            <a:ext cx="109584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 платы за подключение осуществляется в следующем порядке: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платы за подключение вносится в течение 15 дней со дня заключения договора о подключении;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платы за подключение вносится в течение 90 дней со дня заключения договора о подключении, но не позднее подписания акта о подключении;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платы за подключение вносится в течение 5 дней с даты подачи тепловой энергии и теплоносителя на объект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дня подписания сторонами акта о подключении;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-оставшаяся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платы за подключение вносится в течение 15 дней со дня подписания сторонами акта о подключении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строительства, реконструкции ОКС порядок внесения платы может быть установлено индивидуально для каждого этапа в соответствии с графиком оплаты указанных мероприятий, предусмотренных договором о подключении.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478" y="1384286"/>
            <a:ext cx="10958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подключение определяется в соответствии с постановлением Правительства Российской Федерации от 22 октября 2012 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1075 "О ценообразовании в сфере теплоснабжения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041589"/>
              </p:ext>
            </p:extLst>
          </p:nvPr>
        </p:nvGraphicFramePr>
        <p:xfrm>
          <a:off x="6548307" y="5500679"/>
          <a:ext cx="3055361" cy="83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Объект упаковщика для оболочки" showAsIcon="1" r:id="rId5" imgW="1876462" imgH="514350" progId="Package">
                  <p:embed/>
                </p:oleObj>
              </mc:Choice>
              <mc:Fallback>
                <p:oleObj name="Объект упаковщика для оболочки" showAsIcon="1" r:id="rId5" imgW="1876462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8307" y="5500679"/>
                        <a:ext cx="3055361" cy="83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1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НАГРУЗОК ПРИ РЕКОНСТРУКЦИИ И СТРОИТЕЛЬСТВЕ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903" y="1222180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 договор подключения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0189" y="2002401"/>
            <a:ext cx="1457739" cy="854627"/>
          </a:xfrm>
          <a:prstGeom prst="rect">
            <a:avLst/>
          </a:prstGeom>
          <a:solidFill>
            <a:srgbClr val="9EC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по ставкам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71096" y="2002401"/>
            <a:ext cx="1544230" cy="8546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варианта подключения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6384718" y="1591512"/>
            <a:ext cx="2669151" cy="30739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 flipH="1">
            <a:off x="3499063" y="1591512"/>
            <a:ext cx="2885655" cy="30739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  <a:endCxn id="31" idx="0"/>
          </p:cNvCxnSpPr>
          <p:nvPr/>
        </p:nvCxnSpPr>
        <p:spPr>
          <a:xfrm>
            <a:off x="8943211" y="2857029"/>
            <a:ext cx="1120694" cy="333466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30" idx="0"/>
          </p:cNvCxnSpPr>
          <p:nvPr/>
        </p:nvCxnSpPr>
        <p:spPr>
          <a:xfrm flipH="1">
            <a:off x="7869458" y="2857029"/>
            <a:ext cx="1073753" cy="37551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89800" y="3232542"/>
            <a:ext cx="195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плата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74265" y="3190495"/>
            <a:ext cx="177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СТС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>
            <a:stCxn id="30" idx="2"/>
          </p:cNvCxnSpPr>
          <p:nvPr/>
        </p:nvCxnSpPr>
        <p:spPr>
          <a:xfrm flipH="1">
            <a:off x="7869456" y="3878873"/>
            <a:ext cx="2" cy="33346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29" idx="1"/>
            <a:endCxn id="2" idx="1"/>
          </p:cNvCxnSpPr>
          <p:nvPr/>
        </p:nvCxnSpPr>
        <p:spPr>
          <a:xfrm rot="10800000" flipH="1">
            <a:off x="3695363" y="1406847"/>
            <a:ext cx="1165539" cy="4527275"/>
          </a:xfrm>
          <a:prstGeom prst="bentConnector3">
            <a:avLst>
              <a:gd name="adj1" fmla="val -176519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036013" y="146572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482377" y="1467499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10084594" y="3815692"/>
            <a:ext cx="2" cy="33346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137589" y="4236199"/>
            <a:ext cx="1457739" cy="854627"/>
          </a:xfrm>
          <a:prstGeom prst="rect">
            <a:avLst/>
          </a:prstGeom>
          <a:solidFill>
            <a:srgbClr val="9EC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по инд. плате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50055" y="4210234"/>
            <a:ext cx="1457739" cy="854627"/>
          </a:xfrm>
          <a:prstGeom prst="rect">
            <a:avLst/>
          </a:prstGeom>
          <a:solidFill>
            <a:srgbClr val="9EC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по новым ставкам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95364" y="5629873"/>
            <a:ext cx="2266122" cy="608496"/>
          </a:xfrm>
          <a:prstGeom prst="round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заявка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95552" y="4245494"/>
            <a:ext cx="1865746" cy="8546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нагрузок при проектировании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0834" y="6288831"/>
            <a:ext cx="336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*ТВ – техническая возможность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Соединительная линия уступом 52"/>
          <p:cNvCxnSpPr>
            <a:stCxn id="28" idx="2"/>
            <a:endCxn id="38" idx="3"/>
          </p:cNvCxnSpPr>
          <p:nvPr/>
        </p:nvCxnSpPr>
        <p:spPr>
          <a:xfrm rot="5400000" flipH="1">
            <a:off x="7724085" y="2710022"/>
            <a:ext cx="392053" cy="4317627"/>
          </a:xfrm>
          <a:prstGeom prst="bentConnector4">
            <a:avLst>
              <a:gd name="adj1" fmla="val -136053"/>
              <a:gd name="adj2" fmla="val 7256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3" idx="2"/>
            <a:endCxn id="38" idx="0"/>
          </p:cNvCxnSpPr>
          <p:nvPr/>
        </p:nvCxnSpPr>
        <p:spPr>
          <a:xfrm rot="16200000" flipH="1">
            <a:off x="3469509" y="2886578"/>
            <a:ext cx="1388466" cy="132936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5761298" y="4491177"/>
            <a:ext cx="1376291" cy="929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38" idx="2"/>
            <a:endCxn id="29" idx="0"/>
          </p:cNvCxnSpPr>
          <p:nvPr/>
        </p:nvCxnSpPr>
        <p:spPr>
          <a:xfrm>
            <a:off x="4828425" y="5100122"/>
            <a:ext cx="0" cy="5297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2177309" y="4939743"/>
            <a:ext cx="888473" cy="8116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НАГРУЗОК ПРИ РЕКОНСТРУКЦИИ И СТРОИТЕЛЬСТВЕ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469" y="1386647"/>
            <a:ext cx="10181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в соответствии с п. 59 ПП РФ №2115 заявитель обязан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исполнителю утвержденную в установленном порядке проектную документацию в части сведений об инженерном оборудовании и сетях инженерно-технического обеспечения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15 месяцев до даты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снижается риск необходимости внесения изменений в заключенный договор подключения в связи с уменьшением нагрузки после выполнения исполнителем мероприятий по снятию ограничений.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7033" y="4743772"/>
            <a:ext cx="2877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строительству и реконструкции выполнены</a:t>
            </a:r>
            <a:endParaRPr lang="ru-RU" sz="2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593286" y="4550817"/>
            <a:ext cx="2877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платы в сторону уменьшения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невозможен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фактически понесенными расходами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6" name="Умножение 35"/>
          <p:cNvSpPr/>
          <p:nvPr/>
        </p:nvSpPr>
        <p:spPr>
          <a:xfrm rot="10800000">
            <a:off x="5724937" y="4783528"/>
            <a:ext cx="1060903" cy="1082353"/>
          </a:xfrm>
          <a:prstGeom prst="mathMultiply">
            <a:avLst>
              <a:gd name="adj1" fmla="val 110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НАГРУЗОК ПРИ РЕКОНСТРУКЦИИ И СТРОИТЕЛЬСТВЕ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375" y="1162308"/>
            <a:ext cx="1091751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исполнении договора о подключении исполнитель имеет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изменить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платы за подключение к системе теплоснабжения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соблюдения требований законодательства Российской Федерации в сфере ценообразования в теплоснабжении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случае: 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изменений в проектную документацию в части выполнения технологических мероприятий для подключения объекта капитального строительства к системе теплоснабжения,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-изменения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условий подключения в части величины подключаемой нагрузки,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-местоположения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(точек) подключения,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-изменения требований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(реконструкции) тепловых сетей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отказа заявителя от изменения платы за подключение расторгнуть договор о подключении в установленном законом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89351"/>
              </p:ext>
            </p:extLst>
          </p:nvPr>
        </p:nvGraphicFramePr>
        <p:xfrm>
          <a:off x="2999581" y="5994400"/>
          <a:ext cx="61928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Объект упаковщика для оболочки" showAsIcon="1" r:id="rId4" imgW="3771988" imgH="514350" progId="Package">
                  <p:embed/>
                </p:oleObj>
              </mc:Choice>
              <mc:Fallback>
                <p:oleObj name="Объект упаковщика для оболочки" showAsIcon="1" r:id="rId4" imgW="3771988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9581" y="5994400"/>
                        <a:ext cx="6192838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7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75367" y="2860439"/>
            <a:ext cx="10797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 проектной документации согласно обязательствам, предусмотренным договором о подключении (ОВ, АОВ, ИТП,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УКУТ, ТС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ИТП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подключения);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3988" y="1334785"/>
            <a:ext cx="111688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(в том числе технические) по подключению объекта к системе теплоснабжения, выполняемые заявителем в пределах границ земельного участка заявителя, а в случае подключения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сетей инженерно-технического обеспечения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8" y="2900012"/>
            <a:ext cx="371379" cy="3643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5364" y="4919238"/>
            <a:ext cx="10797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выполнения мероприятий разрешений.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8" y="4104543"/>
            <a:ext cx="371379" cy="3643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8" y="4967893"/>
            <a:ext cx="371379" cy="3643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5365" y="4083122"/>
            <a:ext cx="10797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мероприятий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подключению объекта к системе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(СМР)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и сроки, которые предусмотрены договором о подключении;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МЕРОПРИЯТИЯ ЗАЯВИТЕЛЯ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18731" y="2859095"/>
            <a:ext cx="10797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в соответствии с условиями договора о подключении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0736" y="1202263"/>
            <a:ext cx="111688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(в том числе технические) по подключению объекта к системе теплоснабжения, выполняемые исполнителем до границы земельного участка заявителя, на котором располагается подключаемый объект, а в случае подключения МКД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наружной стены здания,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увеличению пропускной способности (увеличению мощности) соответствующих тепловых сетей или источников тепловой энергии, а также мероприятия по фактическому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подключению: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8729" y="4037384"/>
            <a:ext cx="107975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заявителем условий договора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подключении (акт о готовности)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исполнителем в 2 экземплярах (по одному для исполнителя и заявителя), имеющих равную юридическую силу, и подписывается исполнителем и заявителем по результатам проверки исполнителем выполнения заявителем условий подключения и опломбирования исполнителем приборов (узлов) учета тепловой энергии и теплоносителя, кранов и задвижек на их обводах. При подключении объектов капитального строительства, входящих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комплексную застройку, акт о готовности оформляется в отношении каждого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подключаемого объекта).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730" y="3259205"/>
            <a:ext cx="10797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фактического подключения объекта к системе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(СМР);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МЕРОПРИЯТИЯ ИСПОЛНИТЕЛЯ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729" y="3651272"/>
            <a:ext cx="10710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согласии заявителя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документации;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6" y="2901708"/>
            <a:ext cx="371379" cy="3643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6" y="3293775"/>
            <a:ext cx="371379" cy="3643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0" y="3669150"/>
            <a:ext cx="371379" cy="3643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ADBC67-950A-4656-AB55-777CBE68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6" y="4079095"/>
            <a:ext cx="371379" cy="3643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83390"/>
              </p:ext>
            </p:extLst>
          </p:nvPr>
        </p:nvGraphicFramePr>
        <p:xfrm>
          <a:off x="10127921" y="3179409"/>
          <a:ext cx="22288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Объект упаковщика для оболочки" showAsIcon="1" r:id="rId6" imgW="1381132" imgH="514350" progId="Package">
                  <p:embed/>
                </p:oleObj>
              </mc:Choice>
              <mc:Fallback>
                <p:oleObj name="Объект упаковщика для оболочки" showAsIcon="1" r:id="rId6" imgW="1381132" imgH="514350" progId="Package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27921" y="3179409"/>
                        <a:ext cx="2228850" cy="83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5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МЕРОПРИЯТИЯ ИСПОЛНИТЕЛЯ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863" y="1568799"/>
            <a:ext cx="110930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подключения завершается составлением и подписанием обеими сторонами подтверждающего выполнение сторонами обязательств по договору о подключении и содержащего информацию о реализованных мероприятиях, стоимости подключения и о разграничении балансовой принадлежности тепловых сетей и разграничении эксплуатационной ответственности сторон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 о подключении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подключении объектов капитального строительства, входящих в комплексную застройку, акт о подключении оформляется в отношении каждого подключаемого объекта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580227"/>
              </p:ext>
            </p:extLst>
          </p:nvPr>
        </p:nvGraphicFramePr>
        <p:xfrm>
          <a:off x="3172861" y="4996070"/>
          <a:ext cx="2505536" cy="83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Объект упаковщика для оболочки" showAsIcon="1" r:id="rId5" imgW="1552715" imgH="514350" progId="Package">
                  <p:embed/>
                </p:oleObj>
              </mc:Choice>
              <mc:Fallback>
                <p:oleObj name="Объект упаковщика для оболочки" showAsIcon="1" r:id="rId5" imgW="1552715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2861" y="4996070"/>
                        <a:ext cx="2505536" cy="830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НА ПОДКЛЮЧЕНИЕ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7370" y="1591791"/>
            <a:ext cx="9155432" cy="4709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можно: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офисе АО «УСТЭК-Челябинск» Челябинск, ул. Энгельса,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почте с описью вложения по адресу: 454080, Челябинск, ул. Энгельса, 3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электронной почте </a:t>
            </a:r>
            <a:r>
              <a:rPr lang="ru-RU" sz="3200" dirty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info@ustekchel.ru</a:t>
            </a:r>
            <a:endParaRPr lang="ru-RU" sz="3200" dirty="0">
              <a:solidFill>
                <a:srgbClr val="4FB5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 </a:t>
            </a:r>
            <a:r>
              <a:rPr lang="ru-RU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Личный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кабинет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24000"/>
                    </a14:imgEffect>
                  </a14:imgLayer>
                </a14:imgProps>
              </a:ext>
            </a:extLst>
          </a:blip>
          <a:srcRect l="32806" t="28267" r="62277" b="64400"/>
          <a:stretch/>
        </p:blipFill>
        <p:spPr>
          <a:xfrm>
            <a:off x="615014" y="1386621"/>
            <a:ext cx="1004539" cy="9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ИМЕЮЩИЕ ПРАВО ОБРАТИТЬСЯ ЗА ТУП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0205" y="1844210"/>
            <a:ext cx="71561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4FB5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Заявитель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лицо, имеющее намерение подключить объект к системе теплоснабжения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увеличить ранее подключенную тепловую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нагрузку. Например строительные организации, собственники ранее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подключенных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объектов, теплоснабжающая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теплосетевая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организация, в чей адрес обратился заявитель в случае наличия смежных сетей, а также лица, имеющие договор подряда на подготовку проектной документации (п.15 ПП РФ №2115).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21333"/>
          <a:stretch/>
        </p:blipFill>
        <p:spPr>
          <a:xfrm>
            <a:off x="8843682" y="2367371"/>
            <a:ext cx="2391335" cy="22178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220735" y="4354419"/>
            <a:ext cx="163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FB5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1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ПОДКЛЮЧЕНИЯ И ТОЧКА ПРИСОЕДИНЕНИЯ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7095" y="1352651"/>
            <a:ext cx="10436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4FB5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rgbClr val="4FB5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очка подключения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физического соединения тепловых сетей исполнителя и тепловых сетей заявителя на границе земельного участка подключаемого объекта, если иное не определено условиями договора о подключении, а для многоквартирного дома –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физического соединения сетей инженерно-технического обеспечения дома с тепловыми сетями исполнителя. При подключении комплексной застройки точка подключения для каждого объекта капитального строительства, входящего в состав комплексной застройки, в том числе для объектов коммунальной, социальной, транспортной инфраструктуры, определяется на границе земельного участка подключаемого объекта согласно проекту межевания территории, если иное не определено условиями договора о подключении, а для многоквартирного дома –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границе сетей инженерно-технического обеспечения многоквартирного дома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7096" y="4777707"/>
            <a:ext cx="10436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4FB5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Точка присоединения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физического соединения тепловых сетей, мероприятия по созданию которых осуществляются в рамках исполнения договора о подключении, с существующими тепловыми сетями или источниками тепловой энергии исполнителя или смежной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4000"/>
                    </a14:imgEffect>
                  </a14:imgLayer>
                </a14:imgProps>
              </a:ext>
            </a:extLst>
          </a:blip>
          <a:srcRect l="32806" t="28267" r="62277" b="64400"/>
          <a:stretch/>
        </p:blipFill>
        <p:spPr>
          <a:xfrm>
            <a:off x="470779" y="1352651"/>
            <a:ext cx="656316" cy="6118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4000"/>
                    </a14:imgEffect>
                  </a14:imgLayer>
                </a14:imgProps>
              </a:ext>
            </a:extLst>
          </a:blip>
          <a:srcRect l="32806" t="28267" r="62277" b="64400"/>
          <a:stretch/>
        </p:blipFill>
        <p:spPr>
          <a:xfrm>
            <a:off x="470779" y="4777707"/>
            <a:ext cx="656316" cy="6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ПОДКЛЮЧЕНИЯ И ТОЧКА ПРИСОЕДИНЕНИЯ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9263" y="1906420"/>
            <a:ext cx="1550020" cy="7582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14036" y="4833512"/>
            <a:ext cx="36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" idx="2"/>
            <a:endCxn id="11" idx="0"/>
          </p:cNvCxnSpPr>
          <p:nvPr/>
        </p:nvCxnSpPr>
        <p:spPr>
          <a:xfrm>
            <a:off x="2694273" y="2664703"/>
            <a:ext cx="0" cy="181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2482" y="4475703"/>
            <a:ext cx="503582" cy="7156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97855" y="2875987"/>
            <a:ext cx="2199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очка подключения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>
            <a:stCxn id="3" idx="2"/>
            <a:endCxn id="17" idx="1"/>
          </p:cNvCxnSpPr>
          <p:nvPr/>
        </p:nvCxnSpPr>
        <p:spPr>
          <a:xfrm>
            <a:off x="2694273" y="2664703"/>
            <a:ext cx="503582" cy="3959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3"/>
            <a:endCxn id="22" idx="1"/>
          </p:cNvCxnSpPr>
          <p:nvPr/>
        </p:nvCxnSpPr>
        <p:spPr>
          <a:xfrm flipV="1">
            <a:off x="2946064" y="4412730"/>
            <a:ext cx="251791" cy="42078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197855" y="4228064"/>
            <a:ext cx="2327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очка присоединения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>
            <a:endCxn id="9" idx="2"/>
          </p:cNvCxnSpPr>
          <p:nvPr/>
        </p:nvCxnSpPr>
        <p:spPr>
          <a:xfrm flipV="1">
            <a:off x="6096000" y="1076510"/>
            <a:ext cx="0" cy="578149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70854" y="5456793"/>
            <a:ext cx="2327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уществующая сеть</a:t>
            </a:r>
            <a:endParaRPr lang="ru-RU" dirty="0"/>
          </a:p>
        </p:txBody>
      </p:sp>
      <p:cxnSp>
        <p:nvCxnSpPr>
          <p:cNvPr id="41" name="Прямая соединительная линия 40"/>
          <p:cNvCxnSpPr>
            <a:endCxn id="40" idx="0"/>
          </p:cNvCxnSpPr>
          <p:nvPr/>
        </p:nvCxnSpPr>
        <p:spPr>
          <a:xfrm>
            <a:off x="1314075" y="4833512"/>
            <a:ext cx="420425" cy="6232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7914988" y="1906418"/>
            <a:ext cx="1841810" cy="7582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здание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7055656" y="4833512"/>
            <a:ext cx="36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56" idx="2"/>
            <a:endCxn id="59" idx="0"/>
          </p:cNvCxnSpPr>
          <p:nvPr/>
        </p:nvCxnSpPr>
        <p:spPr>
          <a:xfrm>
            <a:off x="8835893" y="2664701"/>
            <a:ext cx="0" cy="1811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8584102" y="4475703"/>
            <a:ext cx="503582" cy="7156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9359365" y="3350948"/>
            <a:ext cx="2199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очка подключения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>
            <a:endCxn id="60" idx="1"/>
          </p:cNvCxnSpPr>
          <p:nvPr/>
        </p:nvCxnSpPr>
        <p:spPr>
          <a:xfrm>
            <a:off x="8855783" y="3139664"/>
            <a:ext cx="503582" cy="3959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9" idx="3"/>
            <a:endCxn id="63" idx="1"/>
          </p:cNvCxnSpPr>
          <p:nvPr/>
        </p:nvCxnSpPr>
        <p:spPr>
          <a:xfrm flipV="1">
            <a:off x="9087684" y="4412730"/>
            <a:ext cx="251791" cy="42078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9339475" y="4228064"/>
            <a:ext cx="2327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очка присоединения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712474" y="5456793"/>
            <a:ext cx="2327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уществующая сеть</a:t>
            </a:r>
            <a:endParaRPr lang="ru-RU" dirty="0"/>
          </a:p>
        </p:txBody>
      </p:sp>
      <p:cxnSp>
        <p:nvCxnSpPr>
          <p:cNvPr id="65" name="Прямая соединительная линия 64"/>
          <p:cNvCxnSpPr>
            <a:endCxn id="64" idx="0"/>
          </p:cNvCxnSpPr>
          <p:nvPr/>
        </p:nvCxnSpPr>
        <p:spPr>
          <a:xfrm>
            <a:off x="7455695" y="4833512"/>
            <a:ext cx="420425" cy="6232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769093" y="1431527"/>
            <a:ext cx="2133600" cy="170806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240121" y="3291321"/>
            <a:ext cx="2199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раница земельного участка</a:t>
            </a:r>
            <a:endParaRPr lang="ru-RU" dirty="0"/>
          </a:p>
        </p:txBody>
      </p:sp>
      <p:cxnSp>
        <p:nvCxnSpPr>
          <p:cNvPr id="69" name="Прямая соединительная линия 68"/>
          <p:cNvCxnSpPr>
            <a:stCxn id="66" idx="1"/>
            <a:endCxn id="68" idx="0"/>
          </p:cNvCxnSpPr>
          <p:nvPr/>
        </p:nvCxnSpPr>
        <p:spPr>
          <a:xfrm flipH="1">
            <a:off x="7340052" y="2285561"/>
            <a:ext cx="429041" cy="100576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2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СМЕЖНАЯ ОРГАНИЗАЦИЯ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6168" y="1681602"/>
            <a:ext cx="10436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межная организация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владеющая на праве собственности или на ином законном основании технологически связанными тепловыми сетями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тепловой энергии в системе теплоснабжения. Под смежной организацией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индивидуальный предприниматель, владеющий на праве собственности или на ином законном основании технологически связанными тепловыми сетями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источниками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энергии в системе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4000"/>
                    </a14:imgEffect>
                  </a14:imgLayer>
                </a14:imgProps>
              </a:ext>
            </a:extLst>
          </a:blip>
          <a:srcRect l="32806" t="28267" r="62277" b="64400"/>
          <a:stretch/>
        </p:blipFill>
        <p:spPr>
          <a:xfrm>
            <a:off x="579852" y="1681602"/>
            <a:ext cx="656316" cy="6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flipH="1">
            <a:off x="1672284" y="2530925"/>
            <a:ext cx="19763" cy="30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СМЕЖНАЯ ОРГАНИЗАЦИЯ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31681" y="2186784"/>
            <a:ext cx="1679465" cy="7582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здание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11" idx="1"/>
          </p:cNvCxnSpPr>
          <p:nvPr/>
        </p:nvCxnSpPr>
        <p:spPr>
          <a:xfrm>
            <a:off x="1440256" y="4330925"/>
            <a:ext cx="9506040" cy="83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40256" y="3973116"/>
            <a:ext cx="503582" cy="7156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1" idx="3"/>
            <a:endCxn id="14" idx="1"/>
          </p:cNvCxnSpPr>
          <p:nvPr/>
        </p:nvCxnSpPr>
        <p:spPr>
          <a:xfrm flipV="1">
            <a:off x="1943838" y="3473874"/>
            <a:ext cx="594052" cy="85705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37890" y="3289208"/>
            <a:ext cx="2327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очка присоединения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8561533" y="2962925"/>
            <a:ext cx="19763" cy="136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988345" y="3966540"/>
            <a:ext cx="503582" cy="7156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86250" y="1708605"/>
            <a:ext cx="2713758" cy="260117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endCxn id="28" idx="0"/>
          </p:cNvCxnSpPr>
          <p:nvPr/>
        </p:nvCxnSpPr>
        <p:spPr>
          <a:xfrm>
            <a:off x="8528287" y="4288633"/>
            <a:ext cx="557864" cy="41686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922505" y="4705497"/>
            <a:ext cx="2327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очка подключения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59284" y="3867215"/>
            <a:ext cx="958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endParaRPr lang="ru-RU" sz="2000" b="1" dirty="0"/>
          </a:p>
        </p:txBody>
      </p:sp>
      <p:sp>
        <p:nvSpPr>
          <p:cNvPr id="35" name="Прямоугольник 34"/>
          <p:cNvSpPr/>
          <p:nvPr/>
        </p:nvSpPr>
        <p:spPr>
          <a:xfrm rot="16200000">
            <a:off x="469691" y="4139251"/>
            <a:ext cx="1113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FB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УСТЭК</a:t>
            </a:r>
            <a:endParaRPr lang="ru-RU" sz="2000" b="1" dirty="0">
              <a:solidFill>
                <a:srgbClr val="4FB563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58859" y="4705497"/>
            <a:ext cx="927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endParaRPr lang="ru-RU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892277" y="2152032"/>
            <a:ext cx="2199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раница земельного участка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>
            <a:stCxn id="37" idx="2"/>
            <a:endCxn id="15" idx="1"/>
          </p:cNvCxnSpPr>
          <p:nvPr/>
        </p:nvCxnSpPr>
        <p:spPr>
          <a:xfrm>
            <a:off x="5992208" y="2798363"/>
            <a:ext cx="1694042" cy="2108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961697" y="4953046"/>
            <a:ext cx="64798" cy="11297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76610" y="6082775"/>
            <a:ext cx="2327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межная организация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7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932" y="1382239"/>
            <a:ext cx="10556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аименование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направившего запрос, его местонахождение и почтовый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(для физ. лиц паспортные данные, для юр. лиц в соответствии с данными ЕГРЮЛ);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ПРИЛАГАЕМЫЕ К ЗАПРОСУ О ВЫДАЧЕ ТУП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9" y="1382239"/>
            <a:ext cx="656316" cy="5845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5932" y="2283023"/>
            <a:ext cx="10556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правоустанавливающих документов, подтверждающих право собственности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иное законное право заявителя на земельный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котором планируется осуществить строительство подключаемого объекта или расположен реконструируемый подключаемый объект,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 аренды, договор купли-продажи,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и/или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выписки из Единого государственного реестра недвижимости с датой выдачи не ранее 30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дней, заверенные заявителем;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2" y="2314048"/>
            <a:ext cx="656316" cy="5845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0827" y="4303093"/>
            <a:ext cx="10545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границах земельного участка, на котором планируется осуществить строительство подключаемого объекта или расположен реконструируемый подключаемый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разрешенном использовании земельного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(содержащаяся в градостроительном плане);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2" y="4303093"/>
            <a:ext cx="656316" cy="5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8D9D4-07F4-4926-96C1-B0EA7CF4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26125"/>
            <a:ext cx="16335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580040"/>
            <a:ext cx="12192000" cy="496470"/>
          </a:xfrm>
          <a:prstGeom prst="rect">
            <a:avLst/>
          </a:prstGeom>
          <a:solidFill>
            <a:srgbClr val="4F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ПРИЛАГАЕМЫЕ К ЗАПРОСУ О ВЫДАЧЕ ТУП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2632" y="1116116"/>
            <a:ext cx="10545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размере суммарной подключаемой тепловой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Объекта (в соответствии с теплотехническим расчетом)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вида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теплоносителя (горячая вода)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среднестатистических параметров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(давление и температура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обычно принимаются 127/69℃ и 6,0/4,0 кгс/см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уточняются на этапе выдачи ТУП;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16" y="1193260"/>
            <a:ext cx="656316" cy="5845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4157" y="2522397"/>
            <a:ext cx="105445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надежности Объекта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(определяется в соответствии с п. 4.2 СП 124.13330.2012 «Тепловые сети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»):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категория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потребители, не допускающие перерывов в подаче расчетного количества теплоты и снижения температуры воздуха в помещениях ниже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нормативных. Например: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больницы, родильные дома, детские дошкольные учреждения с круглосуточным пребыванием детей, картинные галереи, химические и специальные производства, шахты и т.п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категория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потребители, допускающие снижение температуры в отапливаемых помещениях на период ликвидации аварии, но не более 54 ч: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жилые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общественные здания до 12 °C;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промышленные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до 8 °C.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потребители.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16" y="2556305"/>
            <a:ext cx="656316" cy="5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B050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2674</Words>
  <Application>Microsoft Office PowerPoint</Application>
  <PresentationFormat>Широкоэкранный</PresentationFormat>
  <Paragraphs>214</Paragraphs>
  <Slides>29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Verdana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Катырова Анастасия Игоревна</dc:creator>
  <cp:lastModifiedBy>Курчавова Мария Дмитриевна</cp:lastModifiedBy>
  <cp:revision>148</cp:revision>
  <dcterms:created xsi:type="dcterms:W3CDTF">2025-03-19T10:20:15Z</dcterms:created>
  <dcterms:modified xsi:type="dcterms:W3CDTF">2025-05-05T11:26:54Z</dcterms:modified>
</cp:coreProperties>
</file>