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30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3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DBE2C8"/>
    <a:srgbClr val="D0F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0" autoAdjust="0"/>
  </p:normalViewPr>
  <p:slideViewPr>
    <p:cSldViewPr snapToGrid="0">
      <p:cViewPr varScale="1">
        <p:scale>
          <a:sx n="109" d="100"/>
          <a:sy n="109" d="100"/>
        </p:scale>
        <p:origin x="78" y="10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1524-EB0E-490D-8995-C4B3D6DD9B5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B2F2D-DC0F-4C85-8EBA-D4F28322E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B2F2D-DC0F-4C85-8EBA-D4F28322EF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5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65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9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CF66-CA94-421F-9A33-E3322A40BF2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010" y="2833158"/>
            <a:ext cx="8842343" cy="2370437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Перечень участков тепловых сетей АО «УСТЭК-Челябинск», подлежащих реконструкции и капитальному ремонту                            в </a:t>
            </a:r>
            <a:r>
              <a:rPr lang="ru-RU" sz="4800" dirty="0" smtClean="0"/>
              <a:t>202</a:t>
            </a:r>
            <a:r>
              <a:rPr lang="en-US" sz="4800" dirty="0" smtClean="0"/>
              <a:t>4</a:t>
            </a:r>
            <a:r>
              <a:rPr lang="ru-RU" sz="4800" dirty="0" smtClean="0"/>
              <a:t> </a:t>
            </a:r>
            <a:r>
              <a:rPr lang="ru-RU" sz="48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024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81" y="63430"/>
            <a:ext cx="4368083" cy="5952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671" y="6099349"/>
            <a:ext cx="816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Реконструкция </a:t>
            </a:r>
            <a:r>
              <a:rPr lang="ru-RU" b="1" dirty="0"/>
              <a:t>участка 1-ой т/м ТЭЦ-3 от ТК-5а до ТК-8 2Ду350 мм </a:t>
            </a:r>
            <a:r>
              <a:rPr lang="ru-RU" b="1" dirty="0" err="1"/>
              <a:t>Lк</a:t>
            </a:r>
            <a:r>
              <a:rPr lang="ru-RU" b="1" dirty="0"/>
              <a:t>=310 м по ул. Горького в ППУ изоляции. </a:t>
            </a:r>
            <a:r>
              <a:rPr lang="ru-RU" b="1" u="sng" dirty="0"/>
              <a:t>19.06.2024 по </a:t>
            </a:r>
            <a:r>
              <a:rPr lang="ru-RU" b="1" u="sng" dirty="0" smtClean="0"/>
              <a:t>18.08.2024.</a:t>
            </a:r>
            <a:endParaRPr lang="ru-RU" u="sng" dirty="0"/>
          </a:p>
        </p:txBody>
      </p:sp>
      <p:sp>
        <p:nvSpPr>
          <p:cNvPr id="6" name="Овал 5"/>
          <p:cNvSpPr/>
          <p:nvPr/>
        </p:nvSpPr>
        <p:spPr>
          <a:xfrm>
            <a:off x="3898086" y="778974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83362" y="1969081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92220" y="1316069"/>
            <a:ext cx="308858" cy="28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50293" y="4038892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091915" y="981920"/>
            <a:ext cx="816324" cy="427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8" idx="3"/>
          </p:cNvCxnSpPr>
          <p:nvPr/>
        </p:nvCxnSpPr>
        <p:spPr>
          <a:xfrm flipV="1">
            <a:off x="2483362" y="1556946"/>
            <a:ext cx="354089" cy="270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2690063" y="2240728"/>
            <a:ext cx="411015" cy="798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859151" y="3058354"/>
            <a:ext cx="241927" cy="57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859152" y="3114406"/>
            <a:ext cx="120962" cy="912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45444" y="663283"/>
            <a:ext cx="947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ТК-5а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690063" y="5071676"/>
            <a:ext cx="111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ТК-8</a:t>
            </a:r>
            <a:endParaRPr lang="ru-RU" dirty="0"/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740770" y="1571738"/>
            <a:ext cx="7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ТК-6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830481" y="3971676"/>
            <a:ext cx="83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ТК-7а</a:t>
            </a: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2741428" y="4320437"/>
            <a:ext cx="205221" cy="472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864233" y="479006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2483362" y="1846217"/>
            <a:ext cx="58677" cy="134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837451" y="4027122"/>
            <a:ext cx="142663" cy="750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858658" y="1969081"/>
            <a:ext cx="7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3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189" y="5971533"/>
            <a:ext cx="759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ТК-45-38 </a:t>
            </a:r>
            <a:r>
              <a:rPr lang="ru-RU" b="1" dirty="0"/>
              <a:t>до </a:t>
            </a:r>
            <a:r>
              <a:rPr lang="ru-RU" b="1" dirty="0" smtClean="0"/>
              <a:t>ТК-45-39. </a:t>
            </a:r>
            <a:r>
              <a:rPr lang="ru-RU" b="1" u="sng" dirty="0" smtClean="0"/>
              <a:t>30.07.2024 по 30.08.2024.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89" y="349318"/>
            <a:ext cx="8297433" cy="552527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718906" y="246752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312543" y="2682815"/>
            <a:ext cx="1406364" cy="7567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003685" y="3381741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18905" y="2779759"/>
            <a:ext cx="124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ТК-45-38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3685" y="3663351"/>
            <a:ext cx="124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ТК-45-39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7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641" y="5865962"/>
            <a:ext cx="7134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ТК-45-41 до </a:t>
            </a:r>
            <a:r>
              <a:rPr lang="ru-RU" b="1" dirty="0" smtClean="0"/>
              <a:t>ТК-45-43. </a:t>
            </a:r>
            <a:r>
              <a:rPr lang="ru-RU" b="1" u="sng" dirty="0" smtClean="0"/>
              <a:t>30.07.2024 по 30.08.2024.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77" y="346168"/>
            <a:ext cx="7297110" cy="551979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97903" y="2965260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65049" y="3246870"/>
            <a:ext cx="85177" cy="7246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595797" y="399775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750226" y="3792809"/>
            <a:ext cx="1407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ТК-45-43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00884" y="2685956"/>
            <a:ext cx="1407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ТК-45-41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71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75" y="255067"/>
            <a:ext cx="7244375" cy="545012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91200" y="357870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99656" y="3527492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408514" y="3668297"/>
            <a:ext cx="2382686" cy="51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28988" y="3190875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ТК-18-13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23591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ТК-18-14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1819" y="5934974"/>
            <a:ext cx="648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ТК-18-13 до </a:t>
            </a:r>
            <a:r>
              <a:rPr lang="ru-RU" b="1" dirty="0" smtClean="0"/>
              <a:t>ТК-18-14. </a:t>
            </a:r>
            <a:r>
              <a:rPr lang="ru-RU" b="1" u="sng" dirty="0" smtClean="0"/>
              <a:t>05.08.2024 по 02.09.2024.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2240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261" y="5776867"/>
            <a:ext cx="816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ТК-23-2 до </a:t>
            </a:r>
            <a:r>
              <a:rPr lang="ru-RU" b="1" dirty="0" smtClean="0"/>
              <a:t>ТК-23-5. </a:t>
            </a:r>
            <a:r>
              <a:rPr lang="ru-RU" b="1" u="sng" dirty="0" smtClean="0"/>
              <a:t>02.07.2024 по 15.08.2024.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69" y="125442"/>
            <a:ext cx="5605071" cy="540312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055620" y="2647863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3736" y="2343150"/>
            <a:ext cx="11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ТК-25-5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6" idx="6"/>
          </p:cNvCxnSpPr>
          <p:nvPr/>
        </p:nvCxnSpPr>
        <p:spPr>
          <a:xfrm>
            <a:off x="3364478" y="2788668"/>
            <a:ext cx="353842" cy="21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698081" y="2827004"/>
            <a:ext cx="20239" cy="407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0463" y="3243263"/>
            <a:ext cx="348013" cy="4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048476" y="3111983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7" idx="4"/>
          </p:cNvCxnSpPr>
          <p:nvPr/>
        </p:nvCxnSpPr>
        <p:spPr>
          <a:xfrm>
            <a:off x="4202905" y="3393593"/>
            <a:ext cx="0" cy="306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048476" y="3714439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2" idx="6"/>
          </p:cNvCxnSpPr>
          <p:nvPr/>
        </p:nvCxnSpPr>
        <p:spPr>
          <a:xfrm>
            <a:off x="4357334" y="3855244"/>
            <a:ext cx="307535" cy="16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664869" y="3731661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8" idx="4"/>
          </p:cNvCxnSpPr>
          <p:nvPr/>
        </p:nvCxnSpPr>
        <p:spPr>
          <a:xfrm flipH="1">
            <a:off x="4817269" y="4013271"/>
            <a:ext cx="2029" cy="1895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817269" y="4202788"/>
            <a:ext cx="461962" cy="23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283994" y="3612356"/>
            <a:ext cx="21431" cy="623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10188" y="3614738"/>
            <a:ext cx="109537" cy="4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431278" y="347869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750719" y="3619500"/>
            <a:ext cx="209550" cy="16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970852" y="3495364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038696" y="3155415"/>
            <a:ext cx="12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ТК-23-2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153660" y="2800090"/>
            <a:ext cx="1166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ТК-23-4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476624" y="4031500"/>
            <a:ext cx="1166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ТК-23-4а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418892" y="3356772"/>
            <a:ext cx="1166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ТК-23-3а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156729" y="3201582"/>
            <a:ext cx="80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ТК-23-2а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2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026" y="5779698"/>
            <a:ext cx="79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ТК-23-16 до </a:t>
            </a:r>
            <a:r>
              <a:rPr lang="ru-RU" b="1" dirty="0" smtClean="0"/>
              <a:t>ТК-23-17. </a:t>
            </a:r>
            <a:r>
              <a:rPr lang="ru-RU" b="1" u="sng" dirty="0" smtClean="0"/>
              <a:t>02.07.2024 по 15.08.2024.</a:t>
            </a:r>
            <a:endParaRPr lang="ru-RU" u="sng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76" y="412146"/>
            <a:ext cx="6923648" cy="51310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135669" y="1753298"/>
            <a:ext cx="245672" cy="19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1037" y="1751143"/>
            <a:ext cx="245672" cy="193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6"/>
          </p:cNvCxnSpPr>
          <p:nvPr/>
        </p:nvCxnSpPr>
        <p:spPr>
          <a:xfrm flipH="1">
            <a:off x="3381341" y="1847850"/>
            <a:ext cx="469696" cy="2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8913" y="1944556"/>
            <a:ext cx="106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ТК-23-17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6219" y="1493025"/>
            <a:ext cx="142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ТК-23-16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180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96" y="221191"/>
            <a:ext cx="8458964" cy="5316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321" y="5745193"/>
            <a:ext cx="800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ТК-25-5 до </a:t>
            </a:r>
            <a:r>
              <a:rPr lang="ru-RU" b="1" dirty="0" smtClean="0"/>
              <a:t>ТК-25-7. </a:t>
            </a:r>
            <a:r>
              <a:rPr lang="ru-RU" b="1" u="sng" dirty="0" smtClean="0"/>
              <a:t>29.07.2024 по 26.08.2024.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>
            <a:off x="2098991" y="158654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46296" y="158654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54486" y="158654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 flipH="1" flipV="1">
            <a:off x="2407850" y="1718727"/>
            <a:ext cx="1346636" cy="8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072719" y="1718727"/>
            <a:ext cx="1273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46296" y="191598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ТК-25-7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52207" y="191201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ТК-25-6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49311" y="191201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ТК-25-5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2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420" y="5715000"/>
            <a:ext cx="770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1 т/м СЗК от ТК-30-24 до </a:t>
            </a:r>
            <a:r>
              <a:rPr lang="ru-RU" b="1" dirty="0" smtClean="0"/>
              <a:t>ТК-30-25. </a:t>
            </a:r>
            <a:r>
              <a:rPr lang="ru-RU" b="1" u="sng" dirty="0" smtClean="0"/>
              <a:t>29.07.2024 по 26.08.2024.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51" y="883658"/>
            <a:ext cx="7345129" cy="477494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15271" y="353726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41126" y="353885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6"/>
            <a:endCxn id="7" idx="2"/>
          </p:cNvCxnSpPr>
          <p:nvPr/>
        </p:nvCxnSpPr>
        <p:spPr>
          <a:xfrm>
            <a:off x="3124129" y="3678073"/>
            <a:ext cx="41699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19" y="3379938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ТК-30-25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12021" y="319527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ТК-30-24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26" y="5857336"/>
            <a:ext cx="756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</a:t>
            </a:r>
            <a:r>
              <a:rPr lang="ru-RU" b="1" dirty="0" smtClean="0"/>
              <a:t>ТК-57 – ТК-57-1 </a:t>
            </a:r>
            <a:r>
              <a:rPr lang="ru-RU" b="1" dirty="0"/>
              <a:t>ул. </a:t>
            </a:r>
            <a:r>
              <a:rPr lang="ru-RU" b="1" dirty="0" smtClean="0"/>
              <a:t>Тимирязева. </a:t>
            </a:r>
            <a:r>
              <a:rPr lang="ru-RU" b="1" u="sng" dirty="0" smtClean="0"/>
              <a:t>05.06.2024 по 10.08.2024.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228" y="204601"/>
            <a:ext cx="5765613" cy="557071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911490" y="532493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57061" y="142360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65919" y="826294"/>
            <a:ext cx="0" cy="238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911490" y="1064419"/>
            <a:ext cx="1544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0"/>
          </p:cNvCxnSpPr>
          <p:nvPr/>
        </p:nvCxnSpPr>
        <p:spPr>
          <a:xfrm>
            <a:off x="4911490" y="1064419"/>
            <a:ext cx="0" cy="359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5608" y="204601"/>
            <a:ext cx="96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ТК-57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88705" y="1294443"/>
            <a:ext cx="117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ТК-57-1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0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" y="5781675"/>
            <a:ext cx="811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ремонт участка тепловой сети от </a:t>
            </a:r>
            <a:r>
              <a:rPr lang="ru-RU" b="1" dirty="0" smtClean="0"/>
              <a:t>ТК-60 - ТК-60-3 </a:t>
            </a:r>
            <a:r>
              <a:rPr lang="ru-RU" b="1" dirty="0"/>
              <a:t>ул. </a:t>
            </a:r>
            <a:r>
              <a:rPr lang="ru-RU" b="1" dirty="0" smtClean="0"/>
              <a:t>Тимирязева. </a:t>
            </a:r>
            <a:r>
              <a:rPr lang="ru-RU" b="1" u="sng" dirty="0" smtClean="0"/>
              <a:t>05.06.2024 по 29.06.2024.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85" y="328253"/>
            <a:ext cx="5834460" cy="52676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44565" y="179931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99094" y="447527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3457" y="4399163"/>
            <a:ext cx="308858" cy="282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8769" y="494493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6" idx="4"/>
          </p:cNvCxnSpPr>
          <p:nvPr/>
        </p:nvCxnSpPr>
        <p:spPr>
          <a:xfrm>
            <a:off x="2998994" y="2080928"/>
            <a:ext cx="434769" cy="2600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2"/>
          </p:cNvCxnSpPr>
          <p:nvPr/>
        </p:nvCxnSpPr>
        <p:spPr>
          <a:xfrm flipV="1">
            <a:off x="3433763" y="4616080"/>
            <a:ext cx="365331" cy="65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8" idx="2"/>
          </p:cNvCxnSpPr>
          <p:nvPr/>
        </p:nvCxnSpPr>
        <p:spPr>
          <a:xfrm flipV="1">
            <a:off x="4107952" y="4540266"/>
            <a:ext cx="245505" cy="29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662315" y="4448497"/>
            <a:ext cx="399934" cy="56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" idx="0"/>
          </p:cNvCxnSpPr>
          <p:nvPr/>
        </p:nvCxnSpPr>
        <p:spPr>
          <a:xfrm flipH="1" flipV="1">
            <a:off x="5062249" y="4448497"/>
            <a:ext cx="30949" cy="496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41492" y="1386125"/>
            <a:ext cx="115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ТК-60-3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141796" y="5042447"/>
            <a:ext cx="111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ТК-60</a:t>
            </a:r>
            <a:endParaRPr lang="ru-RU" dirty="0"/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230704" y="4071496"/>
            <a:ext cx="111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Т.60-6А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33763" y="4792628"/>
            <a:ext cx="9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Т.60-6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7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79" y="5921018"/>
            <a:ext cx="8761634" cy="6416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Реконструкция участка т/м ТЭЦ-1-Новороссийская от ТК6 до ТК7а по ул. Плодоягодная в ППУ изоляции </a:t>
            </a:r>
            <a:r>
              <a:rPr lang="ru-RU" b="1" dirty="0" err="1"/>
              <a:t>Ду</a:t>
            </a:r>
            <a:r>
              <a:rPr lang="ru-RU" b="1" dirty="0"/>
              <a:t> 700мм, </a:t>
            </a:r>
            <a:r>
              <a:rPr lang="ru-RU" b="1" dirty="0" err="1" smtClean="0"/>
              <a:t>Lк</a:t>
            </a:r>
            <a:r>
              <a:rPr lang="ru-RU" b="1" dirty="0" smtClean="0"/>
              <a:t>=200м. </a:t>
            </a:r>
            <a:r>
              <a:rPr lang="ru-RU" b="1" u="sng" dirty="0" smtClean="0"/>
              <a:t>26.08.2024 по 15.09.2024.</a:t>
            </a:r>
            <a:endParaRPr lang="ru-RU" u="sng" dirty="0"/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56" y="194707"/>
            <a:ext cx="7173326" cy="537285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771192" y="736340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5020574" y="959926"/>
            <a:ext cx="1802920" cy="1496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764018" y="2389517"/>
            <a:ext cx="256556" cy="2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978770" y="868970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ТК-6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85736" y="2631057"/>
            <a:ext cx="106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ТК-7</a:t>
            </a:r>
            <a:r>
              <a:rPr lang="en-US" dirty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52" y="471411"/>
            <a:ext cx="6003049" cy="4928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71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Капитальный </a:t>
            </a:r>
            <a:r>
              <a:rPr lang="ru-RU" b="1" dirty="0" smtClean="0"/>
              <a:t>ремонт </a:t>
            </a:r>
            <a:r>
              <a:rPr lang="ru-RU" b="1" dirty="0"/>
              <a:t>тепловой сети </a:t>
            </a:r>
            <a:r>
              <a:rPr lang="ru-RU" b="1" dirty="0" smtClean="0"/>
              <a:t>от ТК-43-1 </a:t>
            </a:r>
            <a:r>
              <a:rPr lang="ru-RU" b="1" dirty="0"/>
              <a:t>до </a:t>
            </a:r>
            <a:r>
              <a:rPr lang="ru-RU" b="1" dirty="0" smtClean="0"/>
              <a:t>ТК-43-3 по ул. Гагарина, Ду300мм, </a:t>
            </a:r>
            <a:r>
              <a:rPr lang="en-US" b="1" dirty="0" smtClean="0"/>
              <a:t>L</a:t>
            </a:r>
            <a:r>
              <a:rPr lang="ru-RU" b="1" dirty="0" smtClean="0"/>
              <a:t>к=200м в ППУ изоляции. </a:t>
            </a:r>
            <a:r>
              <a:rPr lang="ru-RU" b="1" u="sng" dirty="0" smtClean="0"/>
              <a:t>03.07.2024 по 14.08.2024.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>
            <a:off x="2697753" y="328198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80857" y="4822117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30516" y="4200794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9" idx="0"/>
          </p:cNvCxnSpPr>
          <p:nvPr/>
        </p:nvCxnSpPr>
        <p:spPr>
          <a:xfrm flipV="1">
            <a:off x="2784945" y="3563597"/>
            <a:ext cx="67237" cy="637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 flipH="1" flipV="1">
            <a:off x="2939374" y="4419363"/>
            <a:ext cx="1186714" cy="4439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1065" y="5056649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ТК-43-1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30910" y="4491029"/>
            <a:ext cx="110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ТК-43-2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86100" y="2981025"/>
            <a:ext cx="106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ТК-43-3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1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59" y="313017"/>
            <a:ext cx="6698717" cy="4913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45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Реконструкции </a:t>
            </a:r>
            <a:r>
              <a:rPr lang="ru-RU" b="1" dirty="0"/>
              <a:t>участка т/м Колющенко, пос. ТЭЦ-1 от Т.13 до Т.13-3 по ул. Энергетиков 17, Ду300/250 мм </a:t>
            </a:r>
            <a:r>
              <a:rPr lang="ru-RU" b="1" dirty="0" err="1"/>
              <a:t>Lk</a:t>
            </a:r>
            <a:r>
              <a:rPr lang="ru-RU" b="1" dirty="0"/>
              <a:t>=50/75 м в ППУ - изоляции с изменением способа прокладки. </a:t>
            </a:r>
            <a:r>
              <a:rPr lang="ru-RU" b="1" u="sng" dirty="0"/>
              <a:t>20.04.2024 по </a:t>
            </a:r>
            <a:r>
              <a:rPr lang="ru-RU" b="1" u="sng" dirty="0" smtClean="0"/>
              <a:t>09.07.2024.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>
            <a:off x="3467628" y="2521859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508378">
            <a:off x="4555078" y="4005161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94281" y="363877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9" idx="1"/>
          </p:cNvCxnSpPr>
          <p:nvPr/>
        </p:nvCxnSpPr>
        <p:spPr>
          <a:xfrm flipH="1" flipV="1">
            <a:off x="3689295" y="2803472"/>
            <a:ext cx="650217" cy="876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508344" y="3920387"/>
            <a:ext cx="94795" cy="13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45940" y="2193771"/>
            <a:ext cx="68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Т.13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840778" y="4419363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6" idx="1"/>
            <a:endCxn id="8" idx="5"/>
          </p:cNvCxnSpPr>
          <p:nvPr/>
        </p:nvCxnSpPr>
        <p:spPr>
          <a:xfrm flipH="1" flipV="1">
            <a:off x="4766064" y="4282489"/>
            <a:ext cx="119945" cy="178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56410" y="3409025"/>
            <a:ext cx="9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Т.13-1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706514" y="3765970"/>
            <a:ext cx="104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Т.13-2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960723" y="4062565"/>
            <a:ext cx="98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Т.13-3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3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30" y="374573"/>
            <a:ext cx="5990702" cy="5027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45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Реконструкция </a:t>
            </a:r>
            <a:r>
              <a:rPr lang="ru-RU" b="1" dirty="0"/>
              <a:t>т/м Колющенко, пос. ТЭЦ-1 от Т.18 до Т.18-2 по ул. Славянская, Ду200 мм </a:t>
            </a:r>
            <a:r>
              <a:rPr lang="ru-RU" b="1" dirty="0" err="1"/>
              <a:t>Lk</a:t>
            </a:r>
            <a:r>
              <a:rPr lang="ru-RU" b="1" dirty="0"/>
              <a:t>=146 м в ППУ - изоляции, 15 с изменением способа прокладки. </a:t>
            </a:r>
            <a:r>
              <a:rPr lang="ru-RU" b="1" u="sng" dirty="0"/>
              <a:t>20.04.2024 по </a:t>
            </a:r>
            <a:r>
              <a:rPr lang="ru-RU" b="1" u="sng" dirty="0" smtClean="0"/>
              <a:t>09.07.2024.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>
            <a:off x="2886110" y="89367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16" idx="1"/>
          </p:cNvCxnSpPr>
          <p:nvPr/>
        </p:nvCxnSpPr>
        <p:spPr>
          <a:xfrm flipH="1" flipV="1">
            <a:off x="4678326" y="2647507"/>
            <a:ext cx="1437797" cy="1445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7184" y="545031"/>
            <a:ext cx="68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Т.18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070892" y="4051998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885691" y="4339589"/>
            <a:ext cx="98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Т.18-2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236883" y="123634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7" idx="1"/>
            <a:endCxn id="7" idx="5"/>
          </p:cNvCxnSpPr>
          <p:nvPr/>
        </p:nvCxnSpPr>
        <p:spPr>
          <a:xfrm flipH="1" flipV="1">
            <a:off x="3149737" y="1134045"/>
            <a:ext cx="132377" cy="143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422237" y="2401157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2" idx="1"/>
            <a:endCxn id="17" idx="5"/>
          </p:cNvCxnSpPr>
          <p:nvPr/>
        </p:nvCxnSpPr>
        <p:spPr>
          <a:xfrm flipH="1" flipV="1">
            <a:off x="3500510" y="1476714"/>
            <a:ext cx="966958" cy="9656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82516" y="1523936"/>
            <a:ext cx="86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Т.18-1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61834" y="2000506"/>
            <a:ext cx="99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Т.18-1а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4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35" y="435935"/>
            <a:ext cx="6414261" cy="4921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45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Реконструкция </a:t>
            </a:r>
            <a:r>
              <a:rPr lang="ru-RU" b="1" dirty="0"/>
              <a:t>т/м Колющенко от Т.23-14а до Т.23-16 по ул. Отечественная 6, Ду400 мм </a:t>
            </a:r>
            <a:r>
              <a:rPr lang="ru-RU" b="1" dirty="0" err="1"/>
              <a:t>Lk</a:t>
            </a:r>
            <a:r>
              <a:rPr lang="ru-RU" b="1" dirty="0"/>
              <a:t>=203 м в ППУ - изоляции с изменением способа прокладки. </a:t>
            </a:r>
            <a:r>
              <a:rPr lang="ru-RU" b="1" u="sng" dirty="0" smtClean="0"/>
              <a:t>20.04.2024 по 09.07.2024.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 rot="771889">
            <a:off x="4887147" y="4046677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0"/>
            <a:endCxn id="17" idx="4"/>
          </p:cNvCxnSpPr>
          <p:nvPr/>
        </p:nvCxnSpPr>
        <p:spPr>
          <a:xfrm flipV="1">
            <a:off x="5072926" y="1954927"/>
            <a:ext cx="709165" cy="20952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1860" y="1349686"/>
            <a:ext cx="9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Т.23-16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467468" y="5052762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95609" y="5008901"/>
            <a:ext cx="112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Т.23-14а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803456">
            <a:off x="5662345" y="1659485"/>
            <a:ext cx="308858" cy="299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688482" y="4339589"/>
            <a:ext cx="287221" cy="713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5734" y="4320912"/>
            <a:ext cx="9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Т.23-15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8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50" y="278039"/>
            <a:ext cx="7511872" cy="5103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45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Реконструкция </a:t>
            </a:r>
            <a:r>
              <a:rPr lang="ru-RU" b="1" dirty="0"/>
              <a:t>т/м Новороссийская от Т.59-4 до Т.59-5 по ул. Новороссийская 126, Ду300 мм </a:t>
            </a:r>
            <a:r>
              <a:rPr lang="ru-RU" b="1" dirty="0" err="1"/>
              <a:t>Lk</a:t>
            </a:r>
            <a:r>
              <a:rPr lang="ru-RU" b="1" dirty="0"/>
              <a:t>=106 м в ППУ - изоляции с изменением способа прокладки. </a:t>
            </a:r>
            <a:r>
              <a:rPr lang="ru-RU" b="1" u="sng" dirty="0"/>
              <a:t>20.04.2024 по </a:t>
            </a:r>
            <a:r>
              <a:rPr lang="ru-RU" b="1" u="sng" dirty="0" smtClean="0"/>
              <a:t>18.06.2024.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 rot="771889">
            <a:off x="2111663" y="2690109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16" idx="0"/>
            <a:endCxn id="17" idx="4"/>
          </p:cNvCxnSpPr>
          <p:nvPr/>
        </p:nvCxnSpPr>
        <p:spPr>
          <a:xfrm flipV="1">
            <a:off x="4577851" y="2091601"/>
            <a:ext cx="34645" cy="456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1860" y="1349686"/>
            <a:ext cx="9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Т.23-16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681220">
            <a:off x="4395702" y="2544916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777188" y="2985603"/>
            <a:ext cx="93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Т.59-5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803456">
            <a:off x="4492750" y="1796159"/>
            <a:ext cx="308858" cy="299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7" idx="6"/>
          </p:cNvCxnSpPr>
          <p:nvPr/>
        </p:nvCxnSpPr>
        <p:spPr>
          <a:xfrm flipH="1" flipV="1">
            <a:off x="2416645" y="2865298"/>
            <a:ext cx="2116855" cy="1372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56976" y="1473792"/>
            <a:ext cx="9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Т.59-4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550131" y="2829577"/>
            <a:ext cx="7796" cy="156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7927" y="2265294"/>
            <a:ext cx="107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Т.59-4а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4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51" y="128905"/>
            <a:ext cx="6483154" cy="5409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575" y="5593131"/>
            <a:ext cx="8454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Реконструкция </a:t>
            </a:r>
            <a:r>
              <a:rPr lang="ru-RU" b="1" dirty="0"/>
              <a:t>т/м ЧТПЗ от Т.32-15 до Т.32-16 по ул. Машиностроителей 26б, Ду125 мм </a:t>
            </a:r>
            <a:r>
              <a:rPr lang="ru-RU" b="1" dirty="0" err="1"/>
              <a:t>Lk</a:t>
            </a:r>
            <a:r>
              <a:rPr lang="ru-RU" b="1" dirty="0"/>
              <a:t>=120 м в ППУ - изоляции с изменением способа прокладки. </a:t>
            </a:r>
            <a:r>
              <a:rPr lang="ru-RU" b="1" u="sng" dirty="0"/>
              <a:t>20.04.2024 </a:t>
            </a:r>
            <a:r>
              <a:rPr lang="ru-RU" b="1" u="sng"/>
              <a:t>по </a:t>
            </a:r>
            <a:r>
              <a:rPr lang="ru-RU" b="1" u="sng" smtClean="0"/>
              <a:t>30.07.2024.</a:t>
            </a:r>
            <a:endParaRPr lang="ru-RU" u="sng" dirty="0"/>
          </a:p>
        </p:txBody>
      </p:sp>
      <p:sp>
        <p:nvSpPr>
          <p:cNvPr id="7" name="Овал 6"/>
          <p:cNvSpPr/>
          <p:nvPr/>
        </p:nvSpPr>
        <p:spPr>
          <a:xfrm rot="771889">
            <a:off x="2712186" y="1244795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017169" y="3311713"/>
            <a:ext cx="1441620" cy="499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7866" y="4025467"/>
            <a:ext cx="98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Т.32-15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681220">
            <a:off x="4474776" y="3716210"/>
            <a:ext cx="308858" cy="281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endCxn id="7" idx="6"/>
          </p:cNvCxnSpPr>
          <p:nvPr/>
        </p:nvCxnSpPr>
        <p:spPr>
          <a:xfrm flipH="1" flipV="1">
            <a:off x="3017168" y="1419984"/>
            <a:ext cx="615448" cy="191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4988" y="1463730"/>
            <a:ext cx="104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Т.32-16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017168" y="1611918"/>
            <a:ext cx="615448" cy="1699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695" y="5934670"/>
            <a:ext cx="9195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т/м ЧТЭЦ-1-КБС от ТК26 до ТК36 по </a:t>
            </a:r>
            <a:r>
              <a:rPr lang="ru-RU" b="1" dirty="0" err="1"/>
              <a:t>ул</a:t>
            </a:r>
            <a:r>
              <a:rPr lang="ru-RU" b="1" dirty="0"/>
              <a:t> .Гагарина в ППУ изоляции 2Д530 </a:t>
            </a:r>
            <a:r>
              <a:rPr lang="ru-RU" b="1" dirty="0" err="1" smtClean="0"/>
              <a:t>Lк</a:t>
            </a:r>
            <a:r>
              <a:rPr lang="ru-RU" b="1" dirty="0" smtClean="0"/>
              <a:t>=463м. </a:t>
            </a:r>
            <a:r>
              <a:rPr lang="ru-RU" b="1" u="sng" dirty="0" smtClean="0"/>
              <a:t>09.07.2024 по 25.08.2024.</a:t>
            </a:r>
            <a:endParaRPr lang="ru-RU" u="sng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156" y="82890"/>
            <a:ext cx="4942835" cy="55846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499388" y="1478212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0308" y="528211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7" idx="3"/>
            <a:endCxn id="8" idx="0"/>
          </p:cNvCxnSpPr>
          <p:nvPr/>
        </p:nvCxnSpPr>
        <p:spPr>
          <a:xfrm flipH="1">
            <a:off x="4284737" y="1704625"/>
            <a:ext cx="1259882" cy="3577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08246" y="1426175"/>
            <a:ext cx="9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78781" y="5299701"/>
            <a:ext cx="104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5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40" y="117918"/>
            <a:ext cx="5481778" cy="5686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860" y="6003985"/>
            <a:ext cx="849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т/м ЧТЭЦ-1-Новороссийская от ТК36 до ТК40 по </a:t>
            </a:r>
            <a:r>
              <a:rPr lang="ru-RU" b="1" dirty="0" err="1"/>
              <a:t>ул</a:t>
            </a:r>
            <a:r>
              <a:rPr lang="ru-RU" b="1" dirty="0"/>
              <a:t> .Гагарина в ППУ изоляции 2 Д530 </a:t>
            </a:r>
            <a:r>
              <a:rPr lang="ru-RU" b="1" dirty="0" err="1" smtClean="0"/>
              <a:t>Lk</a:t>
            </a:r>
            <a:r>
              <a:rPr lang="ru-RU" b="1" dirty="0" smtClean="0"/>
              <a:t>=310м. </a:t>
            </a:r>
            <a:r>
              <a:rPr lang="ru-RU" b="1" u="sng" dirty="0" smtClean="0"/>
              <a:t>10.05.2024 по 16.06.2024</a:t>
            </a:r>
            <a:endParaRPr lang="ru-RU" u="sng" dirty="0"/>
          </a:p>
        </p:txBody>
      </p:sp>
      <p:sp>
        <p:nvSpPr>
          <p:cNvPr id="6" name="Овал 5"/>
          <p:cNvSpPr/>
          <p:nvPr/>
        </p:nvSpPr>
        <p:spPr>
          <a:xfrm>
            <a:off x="6116509" y="154009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49817" y="494568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7" idx="0"/>
          </p:cNvCxnSpPr>
          <p:nvPr/>
        </p:nvCxnSpPr>
        <p:spPr>
          <a:xfrm flipH="1">
            <a:off x="5104246" y="1805354"/>
            <a:ext cx="1108985" cy="3140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6382" y="1059248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ТК-36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71263" y="5078314"/>
            <a:ext cx="10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80" y="5845667"/>
            <a:ext cx="1030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участков теплотрассы от ТК-16-48 до ТК-22-7 по ул. Горького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Ду350мм </a:t>
            </a:r>
            <a:r>
              <a:rPr lang="ru-RU" b="1" dirty="0"/>
              <a:t>- </a:t>
            </a:r>
            <a:r>
              <a:rPr lang="ru-RU" b="1" dirty="0" err="1" smtClean="0"/>
              <a:t>Lk</a:t>
            </a:r>
            <a:r>
              <a:rPr lang="ru-RU" b="1" dirty="0" smtClean="0"/>
              <a:t>=450м., Ду300мм </a:t>
            </a:r>
            <a:r>
              <a:rPr lang="ru-RU" b="1" dirty="0"/>
              <a:t>- </a:t>
            </a:r>
            <a:r>
              <a:rPr lang="ru-RU" b="1" dirty="0" err="1" smtClean="0"/>
              <a:t>Lk</a:t>
            </a:r>
            <a:r>
              <a:rPr lang="ru-RU" b="1" dirty="0" smtClean="0"/>
              <a:t>=65м</a:t>
            </a:r>
            <a:r>
              <a:rPr lang="ru-RU" b="1" dirty="0"/>
              <a:t>.; Ду250мм - </a:t>
            </a:r>
            <a:r>
              <a:rPr lang="ru-RU" b="1" dirty="0" err="1" smtClean="0"/>
              <a:t>Lk</a:t>
            </a:r>
            <a:r>
              <a:rPr lang="ru-RU" b="1" dirty="0" smtClean="0"/>
              <a:t>=270м</a:t>
            </a:r>
            <a:r>
              <a:rPr lang="ru-RU" b="1" dirty="0"/>
              <a:t>.;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Ду125мм - </a:t>
            </a:r>
            <a:r>
              <a:rPr lang="ru-RU" b="1" dirty="0" err="1" smtClean="0"/>
              <a:t>Lk</a:t>
            </a:r>
            <a:r>
              <a:rPr lang="ru-RU" b="1" dirty="0" smtClean="0"/>
              <a:t>=130м.; Ду100мм </a:t>
            </a:r>
            <a:r>
              <a:rPr lang="ru-RU" b="1" dirty="0"/>
              <a:t>- </a:t>
            </a:r>
            <a:r>
              <a:rPr lang="ru-RU" b="1" dirty="0" err="1" smtClean="0"/>
              <a:t>Lk</a:t>
            </a:r>
            <a:r>
              <a:rPr lang="ru-RU" b="1" dirty="0" smtClean="0"/>
              <a:t>=110м., Ду80мм </a:t>
            </a:r>
            <a:r>
              <a:rPr lang="ru-RU" b="1" dirty="0"/>
              <a:t>- </a:t>
            </a:r>
            <a:r>
              <a:rPr lang="ru-RU" b="1" dirty="0" err="1" smtClean="0"/>
              <a:t>Lk</a:t>
            </a:r>
            <a:r>
              <a:rPr lang="ru-RU" b="1" dirty="0" smtClean="0"/>
              <a:t>=190м. </a:t>
            </a:r>
            <a:r>
              <a:rPr lang="ru-RU" b="1" u="sng" dirty="0" smtClean="0"/>
              <a:t>10.05.2024 по 16.06.2024</a:t>
            </a:r>
            <a:endParaRPr lang="ru-RU" u="sng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36" y="277439"/>
            <a:ext cx="6703939" cy="551825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 flipV="1">
            <a:off x="4011286" y="1604517"/>
            <a:ext cx="308878" cy="33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43007" y="1604513"/>
            <a:ext cx="68278" cy="68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486151" y="2252663"/>
            <a:ext cx="66126" cy="71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467395" y="2252663"/>
            <a:ext cx="23624" cy="207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2" idx="2"/>
            <a:endCxn id="95" idx="6"/>
          </p:cNvCxnSpPr>
          <p:nvPr/>
        </p:nvCxnSpPr>
        <p:spPr>
          <a:xfrm flipH="1" flipV="1">
            <a:off x="2752900" y="2895808"/>
            <a:ext cx="553203" cy="432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5" idx="4"/>
          </p:cNvCxnSpPr>
          <p:nvPr/>
        </p:nvCxnSpPr>
        <p:spPr>
          <a:xfrm flipH="1">
            <a:off x="2536895" y="3028437"/>
            <a:ext cx="57938" cy="563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7" idx="4"/>
            <a:endCxn id="141" idx="0"/>
          </p:cNvCxnSpPr>
          <p:nvPr/>
        </p:nvCxnSpPr>
        <p:spPr>
          <a:xfrm flipH="1">
            <a:off x="2773805" y="3714331"/>
            <a:ext cx="14860" cy="14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336801" y="4270752"/>
            <a:ext cx="99965" cy="9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257426" y="4791075"/>
            <a:ext cx="28038" cy="370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2069198" y="5170772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879615" y="2049673"/>
            <a:ext cx="968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ТК-16-48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300449" y="5165920"/>
            <a:ext cx="110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ТК-22-7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5916021" y="1657456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570143" y="2008264"/>
            <a:ext cx="938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ТК-16-50</a:t>
            </a:r>
            <a:endParaRPr lang="ru-RU" sz="1400" dirty="0"/>
          </a:p>
        </p:txBody>
      </p:sp>
      <p:sp>
        <p:nvSpPr>
          <p:cNvPr id="52" name="Овал 51"/>
          <p:cNvSpPr/>
          <p:nvPr/>
        </p:nvSpPr>
        <p:spPr>
          <a:xfrm>
            <a:off x="4908573" y="155945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20164" y="1532131"/>
            <a:ext cx="316134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>
            <a:stCxn id="53" idx="6"/>
            <a:endCxn id="52" idx="2"/>
          </p:cNvCxnSpPr>
          <p:nvPr/>
        </p:nvCxnSpPr>
        <p:spPr>
          <a:xfrm>
            <a:off x="4636298" y="1664761"/>
            <a:ext cx="272275" cy="27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43" idx="2"/>
          </p:cNvCxnSpPr>
          <p:nvPr/>
        </p:nvCxnSpPr>
        <p:spPr>
          <a:xfrm>
            <a:off x="5205416" y="1684782"/>
            <a:ext cx="710605" cy="105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93259" y="1935870"/>
            <a:ext cx="926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ТК-16-52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045419" y="1241162"/>
            <a:ext cx="1531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ТК-22-21</a:t>
            </a:r>
            <a:endParaRPr lang="ru-RU" sz="1400" dirty="0"/>
          </a:p>
        </p:txBody>
      </p:sp>
      <p:cxnSp>
        <p:nvCxnSpPr>
          <p:cNvPr id="71" name="Прямая соединительная линия 70"/>
          <p:cNvCxnSpPr>
            <a:stCxn id="43" idx="6"/>
            <a:endCxn id="74" idx="2"/>
          </p:cNvCxnSpPr>
          <p:nvPr/>
        </p:nvCxnSpPr>
        <p:spPr>
          <a:xfrm>
            <a:off x="6224879" y="1790086"/>
            <a:ext cx="742925" cy="112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6967804" y="176994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552277" y="2141464"/>
            <a:ext cx="316134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3868412" y="2290763"/>
            <a:ext cx="63745" cy="2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907683" y="2162152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ТК-22-20</a:t>
            </a:r>
            <a:endParaRPr lang="ru-RU" sz="1400" dirty="0"/>
          </a:p>
        </p:txBody>
      </p:sp>
      <p:sp>
        <p:nvSpPr>
          <p:cNvPr id="86" name="Овал 85"/>
          <p:cNvSpPr/>
          <p:nvPr/>
        </p:nvSpPr>
        <p:spPr>
          <a:xfrm>
            <a:off x="3321493" y="2473085"/>
            <a:ext cx="246174" cy="212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3603552" y="2505798"/>
            <a:ext cx="98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ТК-22-19</a:t>
            </a:r>
            <a:endParaRPr lang="ru-RU" sz="1400" dirty="0"/>
          </a:p>
        </p:txBody>
      </p:sp>
      <p:sp>
        <p:nvSpPr>
          <p:cNvPr id="95" name="Овал 94"/>
          <p:cNvSpPr/>
          <p:nvPr/>
        </p:nvSpPr>
        <p:spPr>
          <a:xfrm>
            <a:off x="2436766" y="2763178"/>
            <a:ext cx="316134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3306103" y="2832748"/>
            <a:ext cx="246174" cy="212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/>
          <p:cNvCxnSpPr>
            <a:stCxn id="112" idx="0"/>
            <a:endCxn id="86" idx="4"/>
          </p:cNvCxnSpPr>
          <p:nvPr/>
        </p:nvCxnSpPr>
        <p:spPr>
          <a:xfrm flipV="1">
            <a:off x="3429190" y="2685616"/>
            <a:ext cx="15390" cy="14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406053" y="3014775"/>
            <a:ext cx="988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ТК-22-17</a:t>
            </a:r>
            <a:endParaRPr lang="ru-RU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945020" y="2423871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ТК-22-9</a:t>
            </a:r>
            <a:endParaRPr lang="ru-RU" sz="1400" dirty="0"/>
          </a:p>
        </p:txBody>
      </p:sp>
      <p:sp>
        <p:nvSpPr>
          <p:cNvPr id="127" name="Овал 126"/>
          <p:cNvSpPr/>
          <p:nvPr/>
        </p:nvSpPr>
        <p:spPr>
          <a:xfrm>
            <a:off x="2665578" y="3501800"/>
            <a:ext cx="246174" cy="212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>
            <a:endCxn id="127" idx="2"/>
          </p:cNvCxnSpPr>
          <p:nvPr/>
        </p:nvCxnSpPr>
        <p:spPr>
          <a:xfrm>
            <a:off x="2536895" y="3591223"/>
            <a:ext cx="128683" cy="168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840530" y="3551773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ТК-22-8</a:t>
            </a:r>
            <a:endParaRPr lang="ru-RU" sz="1400" dirty="0"/>
          </a:p>
        </p:txBody>
      </p:sp>
      <p:sp>
        <p:nvSpPr>
          <p:cNvPr id="141" name="Овал 140"/>
          <p:cNvSpPr/>
          <p:nvPr/>
        </p:nvSpPr>
        <p:spPr>
          <a:xfrm>
            <a:off x="2650718" y="3861463"/>
            <a:ext cx="246174" cy="212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 flipH="1">
            <a:off x="2734277" y="4073994"/>
            <a:ext cx="26055" cy="2199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2823417" y="3859550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ТК-22-8а</a:t>
            </a:r>
            <a:endParaRPr lang="ru-RU" sz="1400" dirty="0"/>
          </a:p>
        </p:txBody>
      </p:sp>
      <p:sp>
        <p:nvSpPr>
          <p:cNvPr id="148" name="Овал 147"/>
          <p:cNvSpPr/>
          <p:nvPr/>
        </p:nvSpPr>
        <p:spPr>
          <a:xfrm>
            <a:off x="2436766" y="4187694"/>
            <a:ext cx="246174" cy="19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единительная линия 152"/>
          <p:cNvCxnSpPr>
            <a:endCxn id="148" idx="6"/>
          </p:cNvCxnSpPr>
          <p:nvPr/>
        </p:nvCxnSpPr>
        <p:spPr>
          <a:xfrm flipH="1" flipV="1">
            <a:off x="2682940" y="4287182"/>
            <a:ext cx="51337" cy="6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548538" y="4312546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ТК-22-7а</a:t>
            </a:r>
            <a:endParaRPr lang="ru-RU" sz="1400" dirty="0"/>
          </a:p>
        </p:txBody>
      </p:sp>
      <p:sp>
        <p:nvSpPr>
          <p:cNvPr id="166" name="Овал 165"/>
          <p:cNvSpPr/>
          <p:nvPr/>
        </p:nvSpPr>
        <p:spPr>
          <a:xfrm>
            <a:off x="2177363" y="4581600"/>
            <a:ext cx="246174" cy="198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7" name="Прямая соединительная линия 166"/>
          <p:cNvCxnSpPr>
            <a:endCxn id="166" idx="0"/>
          </p:cNvCxnSpPr>
          <p:nvPr/>
        </p:nvCxnSpPr>
        <p:spPr>
          <a:xfrm flipH="1">
            <a:off x="2300450" y="4270752"/>
            <a:ext cx="36351" cy="310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323068" y="4703785"/>
            <a:ext cx="961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ТК-22-7б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85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150" y="5753100"/>
            <a:ext cx="869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3 т\м СЗК от ТК 109 до ТК 112 в </a:t>
            </a:r>
            <a:r>
              <a:rPr lang="ru-RU" b="1" dirty="0" smtClean="0"/>
              <a:t>ППУ-изоляции </a:t>
            </a:r>
            <a:r>
              <a:rPr lang="ru-RU" b="1" dirty="0"/>
              <a:t>Ду700мм, LK=420 м</a:t>
            </a:r>
            <a:r>
              <a:rPr lang="ru-RU" b="1" dirty="0" smtClean="0"/>
              <a:t>. </a:t>
            </a:r>
            <a:r>
              <a:rPr lang="ru-RU" b="1" u="sng" dirty="0"/>
              <a:t>19.06.2024 по </a:t>
            </a:r>
            <a:r>
              <a:rPr lang="ru-RU" b="1" u="sng" dirty="0" smtClean="0"/>
              <a:t>15.07.2024.</a:t>
            </a:r>
            <a:r>
              <a:rPr lang="ru-RU" b="1" dirty="0" smtClean="0"/>
              <a:t> </a:t>
            </a:r>
            <a:r>
              <a:rPr lang="ru-RU" b="1" u="sng" dirty="0" smtClean="0"/>
              <a:t>31.07.2024 по 30.08.2024.</a:t>
            </a:r>
            <a:endParaRPr lang="ru-RU" u="sng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00" y="107950"/>
            <a:ext cx="5672435" cy="5547757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754775" y="1240087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5"/>
            <a:endCxn id="30" idx="1"/>
          </p:cNvCxnSpPr>
          <p:nvPr/>
        </p:nvCxnSpPr>
        <p:spPr>
          <a:xfrm>
            <a:off x="4018402" y="1466500"/>
            <a:ext cx="834923" cy="10125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960389" y="3802275"/>
            <a:ext cx="263943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018402" y="95802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ТК-109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271462" y="3519581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ТК-112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4808094" y="2440237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347844" y="3068887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30" idx="5"/>
            <a:endCxn id="31" idx="1"/>
          </p:cNvCxnSpPr>
          <p:nvPr/>
        </p:nvCxnSpPr>
        <p:spPr>
          <a:xfrm>
            <a:off x="5071721" y="2666650"/>
            <a:ext cx="321354" cy="4410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1" idx="5"/>
          </p:cNvCxnSpPr>
          <p:nvPr/>
        </p:nvCxnSpPr>
        <p:spPr>
          <a:xfrm>
            <a:off x="5611471" y="3295300"/>
            <a:ext cx="463301" cy="529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13954" y="2974375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ТК-111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145527" y="2326222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ТК-110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474931">
            <a:off x="3346588" y="3640188"/>
            <a:ext cx="2070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250</a:t>
            </a:r>
            <a:r>
              <a:rPr lang="en-US" sz="1100" dirty="0" smtClean="0"/>
              <a:t>-</a:t>
            </a:r>
            <a:r>
              <a:rPr lang="ru-RU" sz="1100" dirty="0" smtClean="0"/>
              <a:t>лет Челябинска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 rot="19310476">
            <a:off x="3060158" y="4436691"/>
            <a:ext cx="2070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250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 rot="3069320">
            <a:off x="3771257" y="1873034"/>
            <a:ext cx="1169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40-</a:t>
            </a:r>
            <a:r>
              <a:rPr lang="ru-RU" sz="1100" dirty="0" smtClean="0"/>
              <a:t>лет Победы</a:t>
            </a:r>
            <a:endParaRPr lang="ru-RU" sz="11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462338" y="842963"/>
            <a:ext cx="342900" cy="416986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857649" y="107950"/>
            <a:ext cx="423714" cy="50499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200549" y="612940"/>
            <a:ext cx="308858" cy="265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2337" y="393064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ТК-10</a:t>
            </a:r>
            <a:r>
              <a:rPr lang="en-US" dirty="0" smtClean="0"/>
              <a:t>7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endCxn id="27" idx="5"/>
          </p:cNvCxnSpPr>
          <p:nvPr/>
        </p:nvCxnSpPr>
        <p:spPr>
          <a:xfrm flipH="1" flipV="1">
            <a:off x="6185678" y="4028688"/>
            <a:ext cx="387572" cy="448806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468159" y="4481903"/>
            <a:ext cx="308858" cy="265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6" name="Прямая соединительная линия 35"/>
          <p:cNvCxnSpPr>
            <a:stCxn id="39" idx="1"/>
            <a:endCxn id="35" idx="5"/>
          </p:cNvCxnSpPr>
          <p:nvPr/>
        </p:nvCxnSpPr>
        <p:spPr>
          <a:xfrm flipH="1" flipV="1">
            <a:off x="6731786" y="4708316"/>
            <a:ext cx="480364" cy="586022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66919" y="5255492"/>
            <a:ext cx="308858" cy="265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>
            <a:endCxn id="39" idx="5"/>
          </p:cNvCxnSpPr>
          <p:nvPr/>
        </p:nvCxnSpPr>
        <p:spPr>
          <a:xfrm flipH="1" flipV="1">
            <a:off x="7430546" y="5481905"/>
            <a:ext cx="126503" cy="177142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81037" y="4209305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ТК-11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212150" y="4899579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ТК-11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 rot="3069320">
            <a:off x="2485395" y="772873"/>
            <a:ext cx="1262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Выполнена реконструкция в ППУ изоляции</a:t>
            </a:r>
            <a:endParaRPr lang="ru-RU" sz="1100" dirty="0"/>
          </a:p>
        </p:txBody>
      </p:sp>
      <p:sp>
        <p:nvSpPr>
          <p:cNvPr id="54" name="TextBox 53"/>
          <p:cNvSpPr txBox="1"/>
          <p:nvPr/>
        </p:nvSpPr>
        <p:spPr>
          <a:xfrm rot="3069320">
            <a:off x="5817548" y="4789929"/>
            <a:ext cx="1262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Выполнена реконструкция в ППУ изоляции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009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82" y="193289"/>
            <a:ext cx="5598013" cy="5427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" y="5699760"/>
            <a:ext cx="841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2 т/м ЧГРЭС от </a:t>
            </a:r>
            <a:r>
              <a:rPr lang="ru-RU" b="1" dirty="0" err="1"/>
              <a:t>опуска</a:t>
            </a:r>
            <a:r>
              <a:rPr lang="ru-RU" b="1" dirty="0"/>
              <a:t> т.А-3 до ТК А-5 ул. Болейко в ППУ изоляции 2Д530, </a:t>
            </a:r>
            <a:r>
              <a:rPr lang="ru-RU" b="1" dirty="0" err="1" smtClean="0"/>
              <a:t>Lk</a:t>
            </a:r>
            <a:r>
              <a:rPr lang="ru-RU" b="1" dirty="0" smtClean="0"/>
              <a:t>=294. </a:t>
            </a:r>
            <a:r>
              <a:rPr lang="ru-RU" b="1" u="sng" dirty="0" smtClean="0"/>
              <a:t>24.07.2024 по 24.08.2024</a:t>
            </a:r>
            <a:endParaRPr lang="ru-RU" u="sng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61370" y="533617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6" idx="4"/>
            <a:endCxn id="10" idx="0"/>
          </p:cNvCxnSpPr>
          <p:nvPr/>
        </p:nvCxnSpPr>
        <p:spPr>
          <a:xfrm>
            <a:off x="5215799" y="798876"/>
            <a:ext cx="279190" cy="15826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084027" y="4375726"/>
            <a:ext cx="3317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70228" y="2381482"/>
            <a:ext cx="249522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8" idx="1"/>
          </p:cNvCxnSpPr>
          <p:nvPr/>
        </p:nvCxnSpPr>
        <p:spPr>
          <a:xfrm>
            <a:off x="5524657" y="2646741"/>
            <a:ext cx="607955" cy="1767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15785" y="419106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ТК-А-5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561199" y="242032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ТК-А-4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317459" y="32952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Т.А-3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70" y="5934670"/>
            <a:ext cx="915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 т/м ЧГРЭС от т.13 до ТК15 ул. Краснознаменная Ду820 </a:t>
            </a:r>
            <a:r>
              <a:rPr lang="ru-RU" b="1" dirty="0" err="1"/>
              <a:t>Lk</a:t>
            </a:r>
            <a:r>
              <a:rPr lang="ru-RU" b="1" dirty="0"/>
              <a:t>=250м в ППУ изоляции (Реконструкция</a:t>
            </a:r>
            <a:r>
              <a:rPr lang="ru-RU" b="1" dirty="0" smtClean="0"/>
              <a:t>). </a:t>
            </a:r>
            <a:r>
              <a:rPr lang="ru-RU" b="1" u="sng" dirty="0" smtClean="0"/>
              <a:t>10.05.2024 по 17.06.2024 </a:t>
            </a:r>
            <a:endParaRPr lang="ru-RU" u="sng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62" y="140677"/>
            <a:ext cx="5574323" cy="569913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724939" y="726469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47747" y="527538"/>
            <a:ext cx="8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Т.13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4"/>
          </p:cNvCxnSpPr>
          <p:nvPr/>
        </p:nvCxnSpPr>
        <p:spPr>
          <a:xfrm>
            <a:off x="3879368" y="991728"/>
            <a:ext cx="41757" cy="17577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66696" y="2749444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38889" y="4469388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0" idx="4"/>
            <a:endCxn id="12" idx="0"/>
          </p:cNvCxnSpPr>
          <p:nvPr/>
        </p:nvCxnSpPr>
        <p:spPr>
          <a:xfrm flipH="1">
            <a:off x="3793318" y="3014703"/>
            <a:ext cx="127807" cy="1454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02176" y="2678125"/>
            <a:ext cx="8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47747" y="4502142"/>
            <a:ext cx="8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ТК-15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602016" y="1366193"/>
            <a:ext cx="2070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Краснознамённая </a:t>
            </a:r>
            <a:endParaRPr lang="ru-RU" sz="11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879369" y="991728"/>
            <a:ext cx="1685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43" y="5831456"/>
            <a:ext cx="8200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Реконструкция участка т/м ЧТЭЦ-1-ЧТПЗ от ТК30-9 до ТК30-11 по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ул</a:t>
            </a:r>
            <a:r>
              <a:rPr lang="ru-RU" b="1" dirty="0"/>
              <a:t>. Суркова в ППУ изоляции Ду426 </a:t>
            </a:r>
            <a:r>
              <a:rPr lang="ru-RU" b="1" dirty="0" err="1"/>
              <a:t>Lk</a:t>
            </a:r>
            <a:r>
              <a:rPr lang="ru-RU" b="1" dirty="0"/>
              <a:t>=120м</a:t>
            </a:r>
            <a:r>
              <a:rPr lang="ru-RU" b="1" dirty="0" smtClean="0"/>
              <a:t>. </a:t>
            </a:r>
            <a:r>
              <a:rPr lang="ru-RU" b="1" u="sng" dirty="0" smtClean="0"/>
              <a:t>10.05.2024 по 03.07.2024</a:t>
            </a:r>
            <a:endParaRPr lang="ru-RU" u="sng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53" y="260250"/>
            <a:ext cx="6538823" cy="545016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607461" y="3379438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86075" y="3587750"/>
            <a:ext cx="1085850" cy="422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971925" y="3877395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38625" y="4106863"/>
            <a:ext cx="936625" cy="357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175250" y="4331420"/>
            <a:ext cx="308858" cy="265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50311" y="2973229"/>
            <a:ext cx="12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ТК-30-11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25322" y="3512067"/>
            <a:ext cx="12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ТК-30-10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69901" y="4010024"/>
            <a:ext cx="12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ТК-30-9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4763</TotalTime>
  <Words>701</Words>
  <Application>Microsoft Office PowerPoint</Application>
  <PresentationFormat>Широкоэкранный</PresentationFormat>
  <Paragraphs>117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Trebuchet MS</vt:lpstr>
      <vt:lpstr>Wingdings 3</vt:lpstr>
      <vt:lpstr>Аспект</vt:lpstr>
      <vt:lpstr>   Перечень участков тепловых сетей АО «УСТЭК-Челябинск», подлежащих реконструкции и капитальному ремонту                           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Шустова Маргарита Евгеньевна</cp:lastModifiedBy>
  <cp:revision>206</cp:revision>
  <dcterms:created xsi:type="dcterms:W3CDTF">2019-10-15T11:32:14Z</dcterms:created>
  <dcterms:modified xsi:type="dcterms:W3CDTF">2024-04-19T03:34:59Z</dcterms:modified>
</cp:coreProperties>
</file>